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57.jpg" ContentType="image/jpeg"/>
  <Override PartName="/ppt/media/image58.jpg" ContentType="image/jpeg"/>
  <Override PartName="/ppt/media/image6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356" r:id="rId4"/>
    <p:sldId id="396" r:id="rId5"/>
    <p:sldId id="397" r:id="rId6"/>
    <p:sldId id="386" r:id="rId7"/>
    <p:sldId id="399" r:id="rId8"/>
    <p:sldId id="478" r:id="rId9"/>
    <p:sldId id="479" r:id="rId10"/>
    <p:sldId id="398" r:id="rId11"/>
    <p:sldId id="401" r:id="rId12"/>
    <p:sldId id="406"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259" r:id="rId37"/>
    <p:sldId id="260" r:id="rId38"/>
    <p:sldId id="261" r:id="rId39"/>
    <p:sldId id="262" r:id="rId40"/>
    <p:sldId id="263" r:id="rId41"/>
    <p:sldId id="264" r:id="rId42"/>
    <p:sldId id="480" r:id="rId43"/>
    <p:sldId id="407" r:id="rId44"/>
    <p:sldId id="408" r:id="rId45"/>
    <p:sldId id="410" r:id="rId46"/>
    <p:sldId id="411" r:id="rId47"/>
    <p:sldId id="390" r:id="rId48"/>
    <p:sldId id="419" r:id="rId49"/>
    <p:sldId id="415" r:id="rId50"/>
    <p:sldId id="385" r:id="rId51"/>
    <p:sldId id="412" r:id="rId52"/>
    <p:sldId id="413" r:id="rId53"/>
    <p:sldId id="427" r:id="rId54"/>
    <p:sldId id="426" r:id="rId55"/>
    <p:sldId id="448" r:id="rId56"/>
    <p:sldId id="449" r:id="rId57"/>
    <p:sldId id="267" r:id="rId58"/>
    <p:sldId id="26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72" d="100"/>
          <a:sy n="72" d="100"/>
        </p:scale>
        <p:origin x="6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5FD73-972D-493B-A79F-CBA98502D7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3646F3-80CD-4CB3-B0EF-BF693B7995AF}">
      <dgm:prSet/>
      <dgm:spPr/>
      <dgm:t>
        <a:bodyPr/>
        <a:lstStyle/>
        <a:p>
          <a:r>
            <a:rPr lang="en-US"/>
            <a:t>Dimensionality Reduction</a:t>
          </a:r>
        </a:p>
      </dgm:t>
    </dgm:pt>
    <dgm:pt modelId="{44D2816A-E194-4C5A-82E6-56393662B088}" type="parTrans" cxnId="{20B2716D-BA6E-4279-B398-A3D7C4515694}">
      <dgm:prSet/>
      <dgm:spPr/>
      <dgm:t>
        <a:bodyPr/>
        <a:lstStyle/>
        <a:p>
          <a:endParaRPr lang="en-US"/>
        </a:p>
      </dgm:t>
    </dgm:pt>
    <dgm:pt modelId="{806CA9D5-051A-4C09-AFFD-EA1BF0162FC6}" type="sibTrans" cxnId="{20B2716D-BA6E-4279-B398-A3D7C4515694}">
      <dgm:prSet/>
      <dgm:spPr/>
      <dgm:t>
        <a:bodyPr/>
        <a:lstStyle/>
        <a:p>
          <a:endParaRPr lang="en-US"/>
        </a:p>
      </dgm:t>
    </dgm:pt>
    <dgm:pt modelId="{02BD05AA-25DA-4CDF-A5B7-1890D8A90385}">
      <dgm:prSet/>
      <dgm:spPr/>
      <dgm:t>
        <a:bodyPr/>
        <a:lstStyle/>
        <a:p>
          <a:r>
            <a:rPr lang="en-US"/>
            <a:t>Image Compression</a:t>
          </a:r>
        </a:p>
      </dgm:t>
    </dgm:pt>
    <dgm:pt modelId="{15A3CF28-F169-4FB7-8D18-0A541F6464D9}" type="parTrans" cxnId="{7B5EE421-4E39-48AD-8E44-02D809A7AADF}">
      <dgm:prSet/>
      <dgm:spPr/>
      <dgm:t>
        <a:bodyPr/>
        <a:lstStyle/>
        <a:p>
          <a:endParaRPr lang="en-US"/>
        </a:p>
      </dgm:t>
    </dgm:pt>
    <dgm:pt modelId="{E2CD95E6-C3E5-4A2D-B29B-F88A02126F3C}" type="sibTrans" cxnId="{7B5EE421-4E39-48AD-8E44-02D809A7AADF}">
      <dgm:prSet/>
      <dgm:spPr/>
      <dgm:t>
        <a:bodyPr/>
        <a:lstStyle/>
        <a:p>
          <a:endParaRPr lang="en-US"/>
        </a:p>
      </dgm:t>
    </dgm:pt>
    <dgm:pt modelId="{0C5221E7-1C77-4BEC-9432-146D3035DCAD}">
      <dgm:prSet/>
      <dgm:spPr/>
      <dgm:t>
        <a:bodyPr/>
        <a:lstStyle/>
        <a:p>
          <a:r>
            <a:rPr lang="en-US"/>
            <a:t>Image Denoising</a:t>
          </a:r>
        </a:p>
      </dgm:t>
    </dgm:pt>
    <dgm:pt modelId="{69C57AA0-530F-4699-967A-322582BFAAC6}" type="parTrans" cxnId="{183AC77B-57D6-4672-9894-B4127369A745}">
      <dgm:prSet/>
      <dgm:spPr/>
      <dgm:t>
        <a:bodyPr/>
        <a:lstStyle/>
        <a:p>
          <a:endParaRPr lang="en-US"/>
        </a:p>
      </dgm:t>
    </dgm:pt>
    <dgm:pt modelId="{B2DA1592-E9C2-42F5-A5B5-59108BE069AB}" type="sibTrans" cxnId="{183AC77B-57D6-4672-9894-B4127369A745}">
      <dgm:prSet/>
      <dgm:spPr/>
      <dgm:t>
        <a:bodyPr/>
        <a:lstStyle/>
        <a:p>
          <a:endParaRPr lang="en-US"/>
        </a:p>
      </dgm:t>
    </dgm:pt>
    <dgm:pt modelId="{7EB8F17D-FC82-463E-B8FD-DB66DD3E9F16}">
      <dgm:prSet/>
      <dgm:spPr/>
      <dgm:t>
        <a:bodyPr/>
        <a:lstStyle/>
        <a:p>
          <a:r>
            <a:rPr lang="en-US"/>
            <a:t>Feature Extraction</a:t>
          </a:r>
        </a:p>
      </dgm:t>
    </dgm:pt>
    <dgm:pt modelId="{C2DB57FA-C44C-4A8B-A86E-AE8B9DAF0CB5}" type="parTrans" cxnId="{34BCB29F-D6BD-4276-BB0E-345604D370C2}">
      <dgm:prSet/>
      <dgm:spPr/>
      <dgm:t>
        <a:bodyPr/>
        <a:lstStyle/>
        <a:p>
          <a:endParaRPr lang="en-US"/>
        </a:p>
      </dgm:t>
    </dgm:pt>
    <dgm:pt modelId="{1207802C-5BFB-45DE-8C3C-D0105539B07A}" type="sibTrans" cxnId="{34BCB29F-D6BD-4276-BB0E-345604D370C2}">
      <dgm:prSet/>
      <dgm:spPr/>
      <dgm:t>
        <a:bodyPr/>
        <a:lstStyle/>
        <a:p>
          <a:endParaRPr lang="en-US"/>
        </a:p>
      </dgm:t>
    </dgm:pt>
    <dgm:pt modelId="{D9FA7935-F71B-418C-8931-FF986172D36A}">
      <dgm:prSet/>
      <dgm:spPr/>
      <dgm:t>
        <a:bodyPr/>
        <a:lstStyle/>
        <a:p>
          <a:r>
            <a:rPr lang="en-US"/>
            <a:t>Image generation</a:t>
          </a:r>
        </a:p>
      </dgm:t>
    </dgm:pt>
    <dgm:pt modelId="{1AD97014-8C16-4D41-BAD6-C907D2300568}" type="parTrans" cxnId="{A9812F90-770F-4CCA-86E8-C94D492F72DC}">
      <dgm:prSet/>
      <dgm:spPr/>
      <dgm:t>
        <a:bodyPr/>
        <a:lstStyle/>
        <a:p>
          <a:endParaRPr lang="en-US"/>
        </a:p>
      </dgm:t>
    </dgm:pt>
    <dgm:pt modelId="{C9B4F087-42FD-4932-905C-A9AAD1BDF20D}" type="sibTrans" cxnId="{A9812F90-770F-4CCA-86E8-C94D492F72DC}">
      <dgm:prSet/>
      <dgm:spPr/>
      <dgm:t>
        <a:bodyPr/>
        <a:lstStyle/>
        <a:p>
          <a:endParaRPr lang="en-US"/>
        </a:p>
      </dgm:t>
    </dgm:pt>
    <dgm:pt modelId="{1267766A-9870-4A82-B6F9-11D70127961E}">
      <dgm:prSet/>
      <dgm:spPr/>
      <dgm:t>
        <a:bodyPr/>
        <a:lstStyle/>
        <a:p>
          <a:r>
            <a:rPr lang="en-US"/>
            <a:t>Sequence to sequence prediction</a:t>
          </a:r>
        </a:p>
      </dgm:t>
    </dgm:pt>
    <dgm:pt modelId="{1BB8E812-D9D0-421B-8D21-5D1E26E1EE9F}" type="parTrans" cxnId="{D425F401-3949-41DF-8E6B-1C94CEB43CB6}">
      <dgm:prSet/>
      <dgm:spPr/>
      <dgm:t>
        <a:bodyPr/>
        <a:lstStyle/>
        <a:p>
          <a:endParaRPr lang="en-US"/>
        </a:p>
      </dgm:t>
    </dgm:pt>
    <dgm:pt modelId="{F7684BCA-2F0F-457F-9E9C-8F55FF951914}" type="sibTrans" cxnId="{D425F401-3949-41DF-8E6B-1C94CEB43CB6}">
      <dgm:prSet/>
      <dgm:spPr/>
      <dgm:t>
        <a:bodyPr/>
        <a:lstStyle/>
        <a:p>
          <a:endParaRPr lang="en-US"/>
        </a:p>
      </dgm:t>
    </dgm:pt>
    <dgm:pt modelId="{7E426371-91E0-4043-B4F7-6AF3955AB939}">
      <dgm:prSet/>
      <dgm:spPr/>
      <dgm:t>
        <a:bodyPr/>
        <a:lstStyle/>
        <a:p>
          <a:r>
            <a:rPr lang="en-US"/>
            <a:t>Recommendation system</a:t>
          </a:r>
        </a:p>
      </dgm:t>
    </dgm:pt>
    <dgm:pt modelId="{6B1B3E4E-C7AF-42F3-A0AA-88BF58268CBD}" type="parTrans" cxnId="{0F066573-DE09-46D1-9B5E-96A8AB04372A}">
      <dgm:prSet/>
      <dgm:spPr/>
      <dgm:t>
        <a:bodyPr/>
        <a:lstStyle/>
        <a:p>
          <a:endParaRPr lang="en-US"/>
        </a:p>
      </dgm:t>
    </dgm:pt>
    <dgm:pt modelId="{8AA55C85-68C1-4FDB-8DE2-81A05C3F6C74}" type="sibTrans" cxnId="{0F066573-DE09-46D1-9B5E-96A8AB04372A}">
      <dgm:prSet/>
      <dgm:spPr/>
      <dgm:t>
        <a:bodyPr/>
        <a:lstStyle/>
        <a:p>
          <a:endParaRPr lang="en-US"/>
        </a:p>
      </dgm:t>
    </dgm:pt>
    <dgm:pt modelId="{6DE41BC6-763E-406A-9998-FAC39CC4B2F0}" type="pres">
      <dgm:prSet presAssocID="{0F75FD73-972D-493B-A79F-CBA98502D7C5}" presName="root" presStyleCnt="0">
        <dgm:presLayoutVars>
          <dgm:dir/>
          <dgm:resizeHandles val="exact"/>
        </dgm:presLayoutVars>
      </dgm:prSet>
      <dgm:spPr/>
    </dgm:pt>
    <dgm:pt modelId="{A57E3CFF-2F00-4790-A378-82F3503A6AC1}" type="pres">
      <dgm:prSet presAssocID="{D73646F3-80CD-4CB3-B0EF-BF693B7995AF}" presName="compNode" presStyleCnt="0"/>
      <dgm:spPr/>
    </dgm:pt>
    <dgm:pt modelId="{6AEDABDB-74E6-4B74-9BA6-43DF39AE999C}" type="pres">
      <dgm:prSet presAssocID="{D73646F3-80CD-4CB3-B0EF-BF693B7995AF}" presName="bgRect" presStyleLbl="bgShp" presStyleIdx="0" presStyleCnt="7"/>
      <dgm:spPr/>
    </dgm:pt>
    <dgm:pt modelId="{C40092FD-64E6-45D1-87B3-8494B9984E12}" type="pres">
      <dgm:prSet presAssocID="{D73646F3-80CD-4CB3-B0EF-BF693B7995A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CA0D4D2-E9B8-4420-9431-488FE681A372}" type="pres">
      <dgm:prSet presAssocID="{D73646F3-80CD-4CB3-B0EF-BF693B7995AF}" presName="spaceRect" presStyleCnt="0"/>
      <dgm:spPr/>
    </dgm:pt>
    <dgm:pt modelId="{D3D63FC8-77B7-44FB-A9B6-57C1DAA1E801}" type="pres">
      <dgm:prSet presAssocID="{D73646F3-80CD-4CB3-B0EF-BF693B7995AF}" presName="parTx" presStyleLbl="revTx" presStyleIdx="0" presStyleCnt="7">
        <dgm:presLayoutVars>
          <dgm:chMax val="0"/>
          <dgm:chPref val="0"/>
        </dgm:presLayoutVars>
      </dgm:prSet>
      <dgm:spPr/>
    </dgm:pt>
    <dgm:pt modelId="{7A7FDA39-C2AF-4178-A8E8-67F53D0A08FC}" type="pres">
      <dgm:prSet presAssocID="{806CA9D5-051A-4C09-AFFD-EA1BF0162FC6}" presName="sibTrans" presStyleCnt="0"/>
      <dgm:spPr/>
    </dgm:pt>
    <dgm:pt modelId="{E7E10832-D842-4162-9C91-70FDF4143659}" type="pres">
      <dgm:prSet presAssocID="{02BD05AA-25DA-4CDF-A5B7-1890D8A90385}" presName="compNode" presStyleCnt="0"/>
      <dgm:spPr/>
    </dgm:pt>
    <dgm:pt modelId="{AB18082E-2E2E-4293-9AB1-23E6DBB86C7D}" type="pres">
      <dgm:prSet presAssocID="{02BD05AA-25DA-4CDF-A5B7-1890D8A90385}" presName="bgRect" presStyleLbl="bgShp" presStyleIdx="1" presStyleCnt="7"/>
      <dgm:spPr/>
    </dgm:pt>
    <dgm:pt modelId="{808DFC07-43F0-4CF8-8362-CF1A71620F94}" type="pres">
      <dgm:prSet presAssocID="{02BD05AA-25DA-4CDF-A5B7-1890D8A9038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s"/>
        </a:ext>
      </dgm:extLst>
    </dgm:pt>
    <dgm:pt modelId="{C819186B-1411-4818-8F2D-F5C38F629079}" type="pres">
      <dgm:prSet presAssocID="{02BD05AA-25DA-4CDF-A5B7-1890D8A90385}" presName="spaceRect" presStyleCnt="0"/>
      <dgm:spPr/>
    </dgm:pt>
    <dgm:pt modelId="{CC1CE77A-0068-4310-BFF4-32D0B59C1B31}" type="pres">
      <dgm:prSet presAssocID="{02BD05AA-25DA-4CDF-A5B7-1890D8A90385}" presName="parTx" presStyleLbl="revTx" presStyleIdx="1" presStyleCnt="7">
        <dgm:presLayoutVars>
          <dgm:chMax val="0"/>
          <dgm:chPref val="0"/>
        </dgm:presLayoutVars>
      </dgm:prSet>
      <dgm:spPr/>
    </dgm:pt>
    <dgm:pt modelId="{D42A6ADB-EEBB-4077-A0C5-EA9229F21BE4}" type="pres">
      <dgm:prSet presAssocID="{E2CD95E6-C3E5-4A2D-B29B-F88A02126F3C}" presName="sibTrans" presStyleCnt="0"/>
      <dgm:spPr/>
    </dgm:pt>
    <dgm:pt modelId="{7CF9A6C2-A796-40C4-995F-0A8DD56D2AD5}" type="pres">
      <dgm:prSet presAssocID="{0C5221E7-1C77-4BEC-9432-146D3035DCAD}" presName="compNode" presStyleCnt="0"/>
      <dgm:spPr/>
    </dgm:pt>
    <dgm:pt modelId="{6B863AA2-D6D0-40AF-8B56-544A6221701A}" type="pres">
      <dgm:prSet presAssocID="{0C5221E7-1C77-4BEC-9432-146D3035DCAD}" presName="bgRect" presStyleLbl="bgShp" presStyleIdx="2" presStyleCnt="7"/>
      <dgm:spPr/>
    </dgm:pt>
    <dgm:pt modelId="{E53FAF1C-982D-4378-9594-B91A1F7EEB88}" type="pres">
      <dgm:prSet presAssocID="{0C5221E7-1C77-4BEC-9432-146D3035DCA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
        </a:ext>
      </dgm:extLst>
    </dgm:pt>
    <dgm:pt modelId="{8BF15230-8792-4DE0-BC70-DE19B9DB35EC}" type="pres">
      <dgm:prSet presAssocID="{0C5221E7-1C77-4BEC-9432-146D3035DCAD}" presName="spaceRect" presStyleCnt="0"/>
      <dgm:spPr/>
    </dgm:pt>
    <dgm:pt modelId="{3EB0C0E5-123A-4A14-8A70-98108A634BD3}" type="pres">
      <dgm:prSet presAssocID="{0C5221E7-1C77-4BEC-9432-146D3035DCAD}" presName="parTx" presStyleLbl="revTx" presStyleIdx="2" presStyleCnt="7">
        <dgm:presLayoutVars>
          <dgm:chMax val="0"/>
          <dgm:chPref val="0"/>
        </dgm:presLayoutVars>
      </dgm:prSet>
      <dgm:spPr/>
    </dgm:pt>
    <dgm:pt modelId="{09416F35-E659-4F58-8D1F-0154F390DB21}" type="pres">
      <dgm:prSet presAssocID="{B2DA1592-E9C2-42F5-A5B5-59108BE069AB}" presName="sibTrans" presStyleCnt="0"/>
      <dgm:spPr/>
    </dgm:pt>
    <dgm:pt modelId="{CF3D3AED-FB64-4724-9A6A-8CAC34662D07}" type="pres">
      <dgm:prSet presAssocID="{7EB8F17D-FC82-463E-B8FD-DB66DD3E9F16}" presName="compNode" presStyleCnt="0"/>
      <dgm:spPr/>
    </dgm:pt>
    <dgm:pt modelId="{AC4518A5-0A87-44B8-AEB5-AF32202FDB5C}" type="pres">
      <dgm:prSet presAssocID="{7EB8F17D-FC82-463E-B8FD-DB66DD3E9F16}" presName="bgRect" presStyleLbl="bgShp" presStyleIdx="3" presStyleCnt="7"/>
      <dgm:spPr/>
    </dgm:pt>
    <dgm:pt modelId="{CF20EBE1-45AB-43D2-B621-B3FDB4C7FBB0}" type="pres">
      <dgm:prSet presAssocID="{7EB8F17D-FC82-463E-B8FD-DB66DD3E9F1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DDEF93E-F607-4EE5-9317-791DA307244B}" type="pres">
      <dgm:prSet presAssocID="{7EB8F17D-FC82-463E-B8FD-DB66DD3E9F16}" presName="spaceRect" presStyleCnt="0"/>
      <dgm:spPr/>
    </dgm:pt>
    <dgm:pt modelId="{38EC3567-925B-44C7-8D18-E5F8B6D971A7}" type="pres">
      <dgm:prSet presAssocID="{7EB8F17D-FC82-463E-B8FD-DB66DD3E9F16}" presName="parTx" presStyleLbl="revTx" presStyleIdx="3" presStyleCnt="7">
        <dgm:presLayoutVars>
          <dgm:chMax val="0"/>
          <dgm:chPref val="0"/>
        </dgm:presLayoutVars>
      </dgm:prSet>
      <dgm:spPr/>
    </dgm:pt>
    <dgm:pt modelId="{1F4333AF-78AF-485D-B300-A2FEBEB0EE89}" type="pres">
      <dgm:prSet presAssocID="{1207802C-5BFB-45DE-8C3C-D0105539B07A}" presName="sibTrans" presStyleCnt="0"/>
      <dgm:spPr/>
    </dgm:pt>
    <dgm:pt modelId="{251C94CE-9CA2-4025-B400-EEBBB6D83CB3}" type="pres">
      <dgm:prSet presAssocID="{D9FA7935-F71B-418C-8931-FF986172D36A}" presName="compNode" presStyleCnt="0"/>
      <dgm:spPr/>
    </dgm:pt>
    <dgm:pt modelId="{1F014F3E-01AD-4D14-BFD4-C018CB6CBCFB}" type="pres">
      <dgm:prSet presAssocID="{D9FA7935-F71B-418C-8931-FF986172D36A}" presName="bgRect" presStyleLbl="bgShp" presStyleIdx="4" presStyleCnt="7"/>
      <dgm:spPr/>
    </dgm:pt>
    <dgm:pt modelId="{295F412F-385C-4D28-946A-B59D64559A85}" type="pres">
      <dgm:prSet presAssocID="{D9FA7935-F71B-418C-8931-FF986172D36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mera"/>
        </a:ext>
      </dgm:extLst>
    </dgm:pt>
    <dgm:pt modelId="{329E7C06-88A5-4246-AEF2-3D8149C6B218}" type="pres">
      <dgm:prSet presAssocID="{D9FA7935-F71B-418C-8931-FF986172D36A}" presName="spaceRect" presStyleCnt="0"/>
      <dgm:spPr/>
    </dgm:pt>
    <dgm:pt modelId="{E7EE3817-5051-40C9-9CF7-D24D93A95BAE}" type="pres">
      <dgm:prSet presAssocID="{D9FA7935-F71B-418C-8931-FF986172D36A}" presName="parTx" presStyleLbl="revTx" presStyleIdx="4" presStyleCnt="7">
        <dgm:presLayoutVars>
          <dgm:chMax val="0"/>
          <dgm:chPref val="0"/>
        </dgm:presLayoutVars>
      </dgm:prSet>
      <dgm:spPr/>
    </dgm:pt>
    <dgm:pt modelId="{C2FC7D48-9D3B-4753-88A1-7D67EB636B3B}" type="pres">
      <dgm:prSet presAssocID="{C9B4F087-42FD-4932-905C-A9AAD1BDF20D}" presName="sibTrans" presStyleCnt="0"/>
      <dgm:spPr/>
    </dgm:pt>
    <dgm:pt modelId="{AFE79188-9955-4EE3-BB86-8ACBB7D37C6D}" type="pres">
      <dgm:prSet presAssocID="{1267766A-9870-4A82-B6F9-11D70127961E}" presName="compNode" presStyleCnt="0"/>
      <dgm:spPr/>
    </dgm:pt>
    <dgm:pt modelId="{7AE93599-37A5-49B1-9CE0-DFD073DF0145}" type="pres">
      <dgm:prSet presAssocID="{1267766A-9870-4A82-B6F9-11D70127961E}" presName="bgRect" presStyleLbl="bgShp" presStyleIdx="5" presStyleCnt="7"/>
      <dgm:spPr/>
    </dgm:pt>
    <dgm:pt modelId="{5BC8E50C-29B9-4871-B352-0B1FD318C8E3}" type="pres">
      <dgm:prSet presAssocID="{1267766A-9870-4A82-B6F9-11D70127961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NA"/>
        </a:ext>
      </dgm:extLst>
    </dgm:pt>
    <dgm:pt modelId="{1BECB112-C9E7-488D-8C32-7BFA38A64FA2}" type="pres">
      <dgm:prSet presAssocID="{1267766A-9870-4A82-B6F9-11D70127961E}" presName="spaceRect" presStyleCnt="0"/>
      <dgm:spPr/>
    </dgm:pt>
    <dgm:pt modelId="{343F5516-AF1E-4E0D-801F-FDC78FF41D15}" type="pres">
      <dgm:prSet presAssocID="{1267766A-9870-4A82-B6F9-11D70127961E}" presName="parTx" presStyleLbl="revTx" presStyleIdx="5" presStyleCnt="7">
        <dgm:presLayoutVars>
          <dgm:chMax val="0"/>
          <dgm:chPref val="0"/>
        </dgm:presLayoutVars>
      </dgm:prSet>
      <dgm:spPr/>
    </dgm:pt>
    <dgm:pt modelId="{82ACB961-C8DA-4609-ACDE-005BD66B4490}" type="pres">
      <dgm:prSet presAssocID="{F7684BCA-2F0F-457F-9E9C-8F55FF951914}" presName="sibTrans" presStyleCnt="0"/>
      <dgm:spPr/>
    </dgm:pt>
    <dgm:pt modelId="{8DB0BA59-9DEE-4D38-A8D5-654A4860C805}" type="pres">
      <dgm:prSet presAssocID="{7E426371-91E0-4043-B4F7-6AF3955AB939}" presName="compNode" presStyleCnt="0"/>
      <dgm:spPr/>
    </dgm:pt>
    <dgm:pt modelId="{D1C4D9A0-01A1-4C8E-B9AF-1049084BB972}" type="pres">
      <dgm:prSet presAssocID="{7E426371-91E0-4043-B4F7-6AF3955AB939}" presName="bgRect" presStyleLbl="bgShp" presStyleIdx="6" presStyleCnt="7"/>
      <dgm:spPr/>
    </dgm:pt>
    <dgm:pt modelId="{49033BFC-AF25-495C-BA88-E49BE16959B9}" type="pres">
      <dgm:prSet presAssocID="{7E426371-91E0-4043-B4F7-6AF3955AB93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3EB14F87-3100-4E82-A3D0-F272940E53B6}" type="pres">
      <dgm:prSet presAssocID="{7E426371-91E0-4043-B4F7-6AF3955AB939}" presName="spaceRect" presStyleCnt="0"/>
      <dgm:spPr/>
    </dgm:pt>
    <dgm:pt modelId="{9FF06944-311F-4D4E-BBA0-3043B453766A}" type="pres">
      <dgm:prSet presAssocID="{7E426371-91E0-4043-B4F7-6AF3955AB939}" presName="parTx" presStyleLbl="revTx" presStyleIdx="6" presStyleCnt="7">
        <dgm:presLayoutVars>
          <dgm:chMax val="0"/>
          <dgm:chPref val="0"/>
        </dgm:presLayoutVars>
      </dgm:prSet>
      <dgm:spPr/>
    </dgm:pt>
  </dgm:ptLst>
  <dgm:cxnLst>
    <dgm:cxn modelId="{D425F401-3949-41DF-8E6B-1C94CEB43CB6}" srcId="{0F75FD73-972D-493B-A79F-CBA98502D7C5}" destId="{1267766A-9870-4A82-B6F9-11D70127961E}" srcOrd="5" destOrd="0" parTransId="{1BB8E812-D9D0-421B-8D21-5D1E26E1EE9F}" sibTransId="{F7684BCA-2F0F-457F-9E9C-8F55FF951914}"/>
    <dgm:cxn modelId="{4EECF416-BC80-41BD-8ED0-3986D26F56F1}" type="presOf" srcId="{0F75FD73-972D-493B-A79F-CBA98502D7C5}" destId="{6DE41BC6-763E-406A-9998-FAC39CC4B2F0}" srcOrd="0" destOrd="0" presId="urn:microsoft.com/office/officeart/2018/2/layout/IconVerticalSolidList"/>
    <dgm:cxn modelId="{7B5EE421-4E39-48AD-8E44-02D809A7AADF}" srcId="{0F75FD73-972D-493B-A79F-CBA98502D7C5}" destId="{02BD05AA-25DA-4CDF-A5B7-1890D8A90385}" srcOrd="1" destOrd="0" parTransId="{15A3CF28-F169-4FB7-8D18-0A541F6464D9}" sibTransId="{E2CD95E6-C3E5-4A2D-B29B-F88A02126F3C}"/>
    <dgm:cxn modelId="{99E6DD27-6011-46F7-807E-760CA40EAB72}" type="presOf" srcId="{D9FA7935-F71B-418C-8931-FF986172D36A}" destId="{E7EE3817-5051-40C9-9CF7-D24D93A95BAE}" srcOrd="0" destOrd="0" presId="urn:microsoft.com/office/officeart/2018/2/layout/IconVerticalSolidList"/>
    <dgm:cxn modelId="{2D4C892B-0F9C-4D34-8D6D-3ED72ADC8557}" type="presOf" srcId="{0C5221E7-1C77-4BEC-9432-146D3035DCAD}" destId="{3EB0C0E5-123A-4A14-8A70-98108A634BD3}" srcOrd="0" destOrd="0" presId="urn:microsoft.com/office/officeart/2018/2/layout/IconVerticalSolidList"/>
    <dgm:cxn modelId="{60B80D4C-FE86-4DDB-A2A2-7F70A234683E}" type="presOf" srcId="{1267766A-9870-4A82-B6F9-11D70127961E}" destId="{343F5516-AF1E-4E0D-801F-FDC78FF41D15}" srcOrd="0" destOrd="0" presId="urn:microsoft.com/office/officeart/2018/2/layout/IconVerticalSolidList"/>
    <dgm:cxn modelId="{20B2716D-BA6E-4279-B398-A3D7C4515694}" srcId="{0F75FD73-972D-493B-A79F-CBA98502D7C5}" destId="{D73646F3-80CD-4CB3-B0EF-BF693B7995AF}" srcOrd="0" destOrd="0" parTransId="{44D2816A-E194-4C5A-82E6-56393662B088}" sibTransId="{806CA9D5-051A-4C09-AFFD-EA1BF0162FC6}"/>
    <dgm:cxn modelId="{0F066573-DE09-46D1-9B5E-96A8AB04372A}" srcId="{0F75FD73-972D-493B-A79F-CBA98502D7C5}" destId="{7E426371-91E0-4043-B4F7-6AF3955AB939}" srcOrd="6" destOrd="0" parTransId="{6B1B3E4E-C7AF-42F3-A0AA-88BF58268CBD}" sibTransId="{8AA55C85-68C1-4FDB-8DE2-81A05C3F6C74}"/>
    <dgm:cxn modelId="{8D8E2B5A-CF96-4538-AB1B-D3E198BE00A2}" type="presOf" srcId="{02BD05AA-25DA-4CDF-A5B7-1890D8A90385}" destId="{CC1CE77A-0068-4310-BFF4-32D0B59C1B31}" srcOrd="0" destOrd="0" presId="urn:microsoft.com/office/officeart/2018/2/layout/IconVerticalSolidList"/>
    <dgm:cxn modelId="{183AC77B-57D6-4672-9894-B4127369A745}" srcId="{0F75FD73-972D-493B-A79F-CBA98502D7C5}" destId="{0C5221E7-1C77-4BEC-9432-146D3035DCAD}" srcOrd="2" destOrd="0" parTransId="{69C57AA0-530F-4699-967A-322582BFAAC6}" sibTransId="{B2DA1592-E9C2-42F5-A5B5-59108BE069AB}"/>
    <dgm:cxn modelId="{A9812F90-770F-4CCA-86E8-C94D492F72DC}" srcId="{0F75FD73-972D-493B-A79F-CBA98502D7C5}" destId="{D9FA7935-F71B-418C-8931-FF986172D36A}" srcOrd="4" destOrd="0" parTransId="{1AD97014-8C16-4D41-BAD6-C907D2300568}" sibTransId="{C9B4F087-42FD-4932-905C-A9AAD1BDF20D}"/>
    <dgm:cxn modelId="{34BCB29F-D6BD-4276-BB0E-345604D370C2}" srcId="{0F75FD73-972D-493B-A79F-CBA98502D7C5}" destId="{7EB8F17D-FC82-463E-B8FD-DB66DD3E9F16}" srcOrd="3" destOrd="0" parTransId="{C2DB57FA-C44C-4A8B-A86E-AE8B9DAF0CB5}" sibTransId="{1207802C-5BFB-45DE-8C3C-D0105539B07A}"/>
    <dgm:cxn modelId="{D62A92D3-E47F-487E-835A-815AD5906C6A}" type="presOf" srcId="{D73646F3-80CD-4CB3-B0EF-BF693B7995AF}" destId="{D3D63FC8-77B7-44FB-A9B6-57C1DAA1E801}" srcOrd="0" destOrd="0" presId="urn:microsoft.com/office/officeart/2018/2/layout/IconVerticalSolidList"/>
    <dgm:cxn modelId="{585E7CFB-43FD-4AE9-BFAE-F558590A7BDD}" type="presOf" srcId="{7EB8F17D-FC82-463E-B8FD-DB66DD3E9F16}" destId="{38EC3567-925B-44C7-8D18-E5F8B6D971A7}" srcOrd="0" destOrd="0" presId="urn:microsoft.com/office/officeart/2018/2/layout/IconVerticalSolidList"/>
    <dgm:cxn modelId="{4BA574FF-EEB8-4CF2-BD51-BD8B40BE7761}" type="presOf" srcId="{7E426371-91E0-4043-B4F7-6AF3955AB939}" destId="{9FF06944-311F-4D4E-BBA0-3043B453766A}" srcOrd="0" destOrd="0" presId="urn:microsoft.com/office/officeart/2018/2/layout/IconVerticalSolidList"/>
    <dgm:cxn modelId="{068DDDA5-5DB2-4734-A447-CB2730A84A24}" type="presParOf" srcId="{6DE41BC6-763E-406A-9998-FAC39CC4B2F0}" destId="{A57E3CFF-2F00-4790-A378-82F3503A6AC1}" srcOrd="0" destOrd="0" presId="urn:microsoft.com/office/officeart/2018/2/layout/IconVerticalSolidList"/>
    <dgm:cxn modelId="{69C7F26C-0CAA-489D-9DB9-6C67ED5944B5}" type="presParOf" srcId="{A57E3CFF-2F00-4790-A378-82F3503A6AC1}" destId="{6AEDABDB-74E6-4B74-9BA6-43DF39AE999C}" srcOrd="0" destOrd="0" presId="urn:microsoft.com/office/officeart/2018/2/layout/IconVerticalSolidList"/>
    <dgm:cxn modelId="{4B032F5F-0F83-4AF4-9EEB-B8D56A4DED5A}" type="presParOf" srcId="{A57E3CFF-2F00-4790-A378-82F3503A6AC1}" destId="{C40092FD-64E6-45D1-87B3-8494B9984E12}" srcOrd="1" destOrd="0" presId="urn:microsoft.com/office/officeart/2018/2/layout/IconVerticalSolidList"/>
    <dgm:cxn modelId="{6349CEF4-B774-46AE-9597-2C9B1DF45030}" type="presParOf" srcId="{A57E3CFF-2F00-4790-A378-82F3503A6AC1}" destId="{0CA0D4D2-E9B8-4420-9431-488FE681A372}" srcOrd="2" destOrd="0" presId="urn:microsoft.com/office/officeart/2018/2/layout/IconVerticalSolidList"/>
    <dgm:cxn modelId="{2C5B6DC6-FE5C-4F8F-B48D-33997EBF53D1}" type="presParOf" srcId="{A57E3CFF-2F00-4790-A378-82F3503A6AC1}" destId="{D3D63FC8-77B7-44FB-A9B6-57C1DAA1E801}" srcOrd="3" destOrd="0" presId="urn:microsoft.com/office/officeart/2018/2/layout/IconVerticalSolidList"/>
    <dgm:cxn modelId="{C087484D-EA7E-4DC9-A0D1-6058116309AD}" type="presParOf" srcId="{6DE41BC6-763E-406A-9998-FAC39CC4B2F0}" destId="{7A7FDA39-C2AF-4178-A8E8-67F53D0A08FC}" srcOrd="1" destOrd="0" presId="urn:microsoft.com/office/officeart/2018/2/layout/IconVerticalSolidList"/>
    <dgm:cxn modelId="{88B90885-5B63-470F-8324-EC6A2FE00D04}" type="presParOf" srcId="{6DE41BC6-763E-406A-9998-FAC39CC4B2F0}" destId="{E7E10832-D842-4162-9C91-70FDF4143659}" srcOrd="2" destOrd="0" presId="urn:microsoft.com/office/officeart/2018/2/layout/IconVerticalSolidList"/>
    <dgm:cxn modelId="{B7C2FBD0-33BD-4015-98C4-96930FBCA328}" type="presParOf" srcId="{E7E10832-D842-4162-9C91-70FDF4143659}" destId="{AB18082E-2E2E-4293-9AB1-23E6DBB86C7D}" srcOrd="0" destOrd="0" presId="urn:microsoft.com/office/officeart/2018/2/layout/IconVerticalSolidList"/>
    <dgm:cxn modelId="{A8D5BC11-AA06-44D3-A2F9-4706D3D95830}" type="presParOf" srcId="{E7E10832-D842-4162-9C91-70FDF4143659}" destId="{808DFC07-43F0-4CF8-8362-CF1A71620F94}" srcOrd="1" destOrd="0" presId="urn:microsoft.com/office/officeart/2018/2/layout/IconVerticalSolidList"/>
    <dgm:cxn modelId="{00CA2166-A297-49B3-B63B-2E643BEE16A3}" type="presParOf" srcId="{E7E10832-D842-4162-9C91-70FDF4143659}" destId="{C819186B-1411-4818-8F2D-F5C38F629079}" srcOrd="2" destOrd="0" presId="urn:microsoft.com/office/officeart/2018/2/layout/IconVerticalSolidList"/>
    <dgm:cxn modelId="{6591B9BD-327E-4A2F-A106-DD24DA09729D}" type="presParOf" srcId="{E7E10832-D842-4162-9C91-70FDF4143659}" destId="{CC1CE77A-0068-4310-BFF4-32D0B59C1B31}" srcOrd="3" destOrd="0" presId="urn:microsoft.com/office/officeart/2018/2/layout/IconVerticalSolidList"/>
    <dgm:cxn modelId="{5A6BDAA4-DCE8-4E7F-BA3F-B6B58EAE3DA7}" type="presParOf" srcId="{6DE41BC6-763E-406A-9998-FAC39CC4B2F0}" destId="{D42A6ADB-EEBB-4077-A0C5-EA9229F21BE4}" srcOrd="3" destOrd="0" presId="urn:microsoft.com/office/officeart/2018/2/layout/IconVerticalSolidList"/>
    <dgm:cxn modelId="{2F75C964-AECB-42CC-8E11-39AFA5B39DD5}" type="presParOf" srcId="{6DE41BC6-763E-406A-9998-FAC39CC4B2F0}" destId="{7CF9A6C2-A796-40C4-995F-0A8DD56D2AD5}" srcOrd="4" destOrd="0" presId="urn:microsoft.com/office/officeart/2018/2/layout/IconVerticalSolidList"/>
    <dgm:cxn modelId="{B08C260C-AD4F-48C7-87B4-37280E4E8EB7}" type="presParOf" srcId="{7CF9A6C2-A796-40C4-995F-0A8DD56D2AD5}" destId="{6B863AA2-D6D0-40AF-8B56-544A6221701A}" srcOrd="0" destOrd="0" presId="urn:microsoft.com/office/officeart/2018/2/layout/IconVerticalSolidList"/>
    <dgm:cxn modelId="{10704775-B306-4974-A0D3-EA03FBF69FB7}" type="presParOf" srcId="{7CF9A6C2-A796-40C4-995F-0A8DD56D2AD5}" destId="{E53FAF1C-982D-4378-9594-B91A1F7EEB88}" srcOrd="1" destOrd="0" presId="urn:microsoft.com/office/officeart/2018/2/layout/IconVerticalSolidList"/>
    <dgm:cxn modelId="{0EAE7F90-6C1B-4B8E-9F55-E456DDADDF3C}" type="presParOf" srcId="{7CF9A6C2-A796-40C4-995F-0A8DD56D2AD5}" destId="{8BF15230-8792-4DE0-BC70-DE19B9DB35EC}" srcOrd="2" destOrd="0" presId="urn:microsoft.com/office/officeart/2018/2/layout/IconVerticalSolidList"/>
    <dgm:cxn modelId="{B86EEFC0-F069-4149-B434-CBA6C227F25F}" type="presParOf" srcId="{7CF9A6C2-A796-40C4-995F-0A8DD56D2AD5}" destId="{3EB0C0E5-123A-4A14-8A70-98108A634BD3}" srcOrd="3" destOrd="0" presId="urn:microsoft.com/office/officeart/2018/2/layout/IconVerticalSolidList"/>
    <dgm:cxn modelId="{60D0C773-885C-4FE0-B244-FE2E2E06445E}" type="presParOf" srcId="{6DE41BC6-763E-406A-9998-FAC39CC4B2F0}" destId="{09416F35-E659-4F58-8D1F-0154F390DB21}" srcOrd="5" destOrd="0" presId="urn:microsoft.com/office/officeart/2018/2/layout/IconVerticalSolidList"/>
    <dgm:cxn modelId="{A8C0ED89-A602-4F6B-87CF-E8C133D7D7F5}" type="presParOf" srcId="{6DE41BC6-763E-406A-9998-FAC39CC4B2F0}" destId="{CF3D3AED-FB64-4724-9A6A-8CAC34662D07}" srcOrd="6" destOrd="0" presId="urn:microsoft.com/office/officeart/2018/2/layout/IconVerticalSolidList"/>
    <dgm:cxn modelId="{36EDA7AC-6EA5-4C50-958F-2655268B677F}" type="presParOf" srcId="{CF3D3AED-FB64-4724-9A6A-8CAC34662D07}" destId="{AC4518A5-0A87-44B8-AEB5-AF32202FDB5C}" srcOrd="0" destOrd="0" presId="urn:microsoft.com/office/officeart/2018/2/layout/IconVerticalSolidList"/>
    <dgm:cxn modelId="{0EACF1A1-5A97-45AD-BF89-C601E96D2F2E}" type="presParOf" srcId="{CF3D3AED-FB64-4724-9A6A-8CAC34662D07}" destId="{CF20EBE1-45AB-43D2-B621-B3FDB4C7FBB0}" srcOrd="1" destOrd="0" presId="urn:microsoft.com/office/officeart/2018/2/layout/IconVerticalSolidList"/>
    <dgm:cxn modelId="{02EABC4F-BF96-4089-A9B9-62C345105A64}" type="presParOf" srcId="{CF3D3AED-FB64-4724-9A6A-8CAC34662D07}" destId="{BDDEF93E-F607-4EE5-9317-791DA307244B}" srcOrd="2" destOrd="0" presId="urn:microsoft.com/office/officeart/2018/2/layout/IconVerticalSolidList"/>
    <dgm:cxn modelId="{C137890D-A5F6-4DB5-B719-7F6C377EC137}" type="presParOf" srcId="{CF3D3AED-FB64-4724-9A6A-8CAC34662D07}" destId="{38EC3567-925B-44C7-8D18-E5F8B6D971A7}" srcOrd="3" destOrd="0" presId="urn:microsoft.com/office/officeart/2018/2/layout/IconVerticalSolidList"/>
    <dgm:cxn modelId="{54840935-B4AB-4D3D-89ED-05AAA3E6E82C}" type="presParOf" srcId="{6DE41BC6-763E-406A-9998-FAC39CC4B2F0}" destId="{1F4333AF-78AF-485D-B300-A2FEBEB0EE89}" srcOrd="7" destOrd="0" presId="urn:microsoft.com/office/officeart/2018/2/layout/IconVerticalSolidList"/>
    <dgm:cxn modelId="{C36CFA53-BF05-4D31-8DE1-45C5010841EB}" type="presParOf" srcId="{6DE41BC6-763E-406A-9998-FAC39CC4B2F0}" destId="{251C94CE-9CA2-4025-B400-EEBBB6D83CB3}" srcOrd="8" destOrd="0" presId="urn:microsoft.com/office/officeart/2018/2/layout/IconVerticalSolidList"/>
    <dgm:cxn modelId="{85F21468-0E9B-4B09-A578-6FFCDF8DEFA5}" type="presParOf" srcId="{251C94CE-9CA2-4025-B400-EEBBB6D83CB3}" destId="{1F014F3E-01AD-4D14-BFD4-C018CB6CBCFB}" srcOrd="0" destOrd="0" presId="urn:microsoft.com/office/officeart/2018/2/layout/IconVerticalSolidList"/>
    <dgm:cxn modelId="{B271590A-21E1-4B38-8981-AD44B41BAD8A}" type="presParOf" srcId="{251C94CE-9CA2-4025-B400-EEBBB6D83CB3}" destId="{295F412F-385C-4D28-946A-B59D64559A85}" srcOrd="1" destOrd="0" presId="urn:microsoft.com/office/officeart/2018/2/layout/IconVerticalSolidList"/>
    <dgm:cxn modelId="{B9D164CC-F2F0-4B78-8304-88CF169DA5A9}" type="presParOf" srcId="{251C94CE-9CA2-4025-B400-EEBBB6D83CB3}" destId="{329E7C06-88A5-4246-AEF2-3D8149C6B218}" srcOrd="2" destOrd="0" presId="urn:microsoft.com/office/officeart/2018/2/layout/IconVerticalSolidList"/>
    <dgm:cxn modelId="{ECE0B4DF-F645-46D7-B8B0-9BFB139D40CF}" type="presParOf" srcId="{251C94CE-9CA2-4025-B400-EEBBB6D83CB3}" destId="{E7EE3817-5051-40C9-9CF7-D24D93A95BAE}" srcOrd="3" destOrd="0" presId="urn:microsoft.com/office/officeart/2018/2/layout/IconVerticalSolidList"/>
    <dgm:cxn modelId="{2F97ED72-1E6F-4580-8313-E78EEC988750}" type="presParOf" srcId="{6DE41BC6-763E-406A-9998-FAC39CC4B2F0}" destId="{C2FC7D48-9D3B-4753-88A1-7D67EB636B3B}" srcOrd="9" destOrd="0" presId="urn:microsoft.com/office/officeart/2018/2/layout/IconVerticalSolidList"/>
    <dgm:cxn modelId="{1745005A-11AD-43DC-B9E6-9BC5D6DB0F8D}" type="presParOf" srcId="{6DE41BC6-763E-406A-9998-FAC39CC4B2F0}" destId="{AFE79188-9955-4EE3-BB86-8ACBB7D37C6D}" srcOrd="10" destOrd="0" presId="urn:microsoft.com/office/officeart/2018/2/layout/IconVerticalSolidList"/>
    <dgm:cxn modelId="{00BE3745-A749-4455-89B8-ABF94B43BA15}" type="presParOf" srcId="{AFE79188-9955-4EE3-BB86-8ACBB7D37C6D}" destId="{7AE93599-37A5-49B1-9CE0-DFD073DF0145}" srcOrd="0" destOrd="0" presId="urn:microsoft.com/office/officeart/2018/2/layout/IconVerticalSolidList"/>
    <dgm:cxn modelId="{C901C99F-0934-4E2E-82E9-D965BC34D5D5}" type="presParOf" srcId="{AFE79188-9955-4EE3-BB86-8ACBB7D37C6D}" destId="{5BC8E50C-29B9-4871-B352-0B1FD318C8E3}" srcOrd="1" destOrd="0" presId="urn:microsoft.com/office/officeart/2018/2/layout/IconVerticalSolidList"/>
    <dgm:cxn modelId="{F2AEA235-75A2-4C81-ADF2-48E210D94E6E}" type="presParOf" srcId="{AFE79188-9955-4EE3-BB86-8ACBB7D37C6D}" destId="{1BECB112-C9E7-488D-8C32-7BFA38A64FA2}" srcOrd="2" destOrd="0" presId="urn:microsoft.com/office/officeart/2018/2/layout/IconVerticalSolidList"/>
    <dgm:cxn modelId="{7937F0FB-AF42-428A-BD30-BF26D25931A0}" type="presParOf" srcId="{AFE79188-9955-4EE3-BB86-8ACBB7D37C6D}" destId="{343F5516-AF1E-4E0D-801F-FDC78FF41D15}" srcOrd="3" destOrd="0" presId="urn:microsoft.com/office/officeart/2018/2/layout/IconVerticalSolidList"/>
    <dgm:cxn modelId="{85FFDC3A-F5FE-45F7-B1A1-AD415FEC5CA2}" type="presParOf" srcId="{6DE41BC6-763E-406A-9998-FAC39CC4B2F0}" destId="{82ACB961-C8DA-4609-ACDE-005BD66B4490}" srcOrd="11" destOrd="0" presId="urn:microsoft.com/office/officeart/2018/2/layout/IconVerticalSolidList"/>
    <dgm:cxn modelId="{A3852D37-B97C-4F2F-922F-67B78E0A5E3A}" type="presParOf" srcId="{6DE41BC6-763E-406A-9998-FAC39CC4B2F0}" destId="{8DB0BA59-9DEE-4D38-A8D5-654A4860C805}" srcOrd="12" destOrd="0" presId="urn:microsoft.com/office/officeart/2018/2/layout/IconVerticalSolidList"/>
    <dgm:cxn modelId="{6D794809-4586-4B79-825B-173A89034335}" type="presParOf" srcId="{8DB0BA59-9DEE-4D38-A8D5-654A4860C805}" destId="{D1C4D9A0-01A1-4C8E-B9AF-1049084BB972}" srcOrd="0" destOrd="0" presId="urn:microsoft.com/office/officeart/2018/2/layout/IconVerticalSolidList"/>
    <dgm:cxn modelId="{E80C7890-F1BF-42D8-91A5-D2DA5D3E446E}" type="presParOf" srcId="{8DB0BA59-9DEE-4D38-A8D5-654A4860C805}" destId="{49033BFC-AF25-495C-BA88-E49BE16959B9}" srcOrd="1" destOrd="0" presId="urn:microsoft.com/office/officeart/2018/2/layout/IconVerticalSolidList"/>
    <dgm:cxn modelId="{48ECD04B-3556-4BB3-87C2-47B258401E77}" type="presParOf" srcId="{8DB0BA59-9DEE-4D38-A8D5-654A4860C805}" destId="{3EB14F87-3100-4E82-A3D0-F272940E53B6}" srcOrd="2" destOrd="0" presId="urn:microsoft.com/office/officeart/2018/2/layout/IconVerticalSolidList"/>
    <dgm:cxn modelId="{147C8897-1044-4AA3-AECA-93D16D4FA445}" type="presParOf" srcId="{8DB0BA59-9DEE-4D38-A8D5-654A4860C805}" destId="{9FF06944-311F-4D4E-BBA0-3043B45376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DABDB-74E6-4B74-9BA6-43DF39AE999C}">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092FD-64E6-45D1-87B3-8494B9984E12}">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D63FC8-77B7-44FB-A9B6-57C1DAA1E801}">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Dimensionality Reduction</a:t>
          </a:r>
        </a:p>
      </dsp:txBody>
      <dsp:txXfrm>
        <a:off x="799588" y="502"/>
        <a:ext cx="5714015" cy="692284"/>
      </dsp:txXfrm>
    </dsp:sp>
    <dsp:sp modelId="{AB18082E-2E2E-4293-9AB1-23E6DBB86C7D}">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DFC07-43F0-4CF8-8362-CF1A71620F94}">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1CE77A-0068-4310-BFF4-32D0B59C1B31}">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Image Compression</a:t>
          </a:r>
        </a:p>
      </dsp:txBody>
      <dsp:txXfrm>
        <a:off x="799588" y="865858"/>
        <a:ext cx="5714015" cy="692284"/>
      </dsp:txXfrm>
    </dsp:sp>
    <dsp:sp modelId="{6B863AA2-D6D0-40AF-8B56-544A6221701A}">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FAF1C-982D-4378-9594-B91A1F7EEB88}">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0C0E5-123A-4A14-8A70-98108A634BD3}">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Image Denoising</a:t>
          </a:r>
        </a:p>
      </dsp:txBody>
      <dsp:txXfrm>
        <a:off x="799588" y="1731214"/>
        <a:ext cx="5714015" cy="692284"/>
      </dsp:txXfrm>
    </dsp:sp>
    <dsp:sp modelId="{AC4518A5-0A87-44B8-AEB5-AF32202FDB5C}">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0EBE1-45AB-43D2-B621-B3FDB4C7FBB0}">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C3567-925B-44C7-8D18-E5F8B6D971A7}">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Feature Extraction</a:t>
          </a:r>
        </a:p>
      </dsp:txBody>
      <dsp:txXfrm>
        <a:off x="799588" y="2596570"/>
        <a:ext cx="5714015" cy="692284"/>
      </dsp:txXfrm>
    </dsp:sp>
    <dsp:sp modelId="{1F014F3E-01AD-4D14-BFD4-C018CB6CBCFB}">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5F412F-385C-4D28-946A-B59D64559A8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EE3817-5051-40C9-9CF7-D24D93A95BAE}">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Image generation</a:t>
          </a:r>
        </a:p>
      </dsp:txBody>
      <dsp:txXfrm>
        <a:off x="799588" y="3461926"/>
        <a:ext cx="5714015" cy="692284"/>
      </dsp:txXfrm>
    </dsp:sp>
    <dsp:sp modelId="{7AE93599-37A5-49B1-9CE0-DFD073DF0145}">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8E50C-29B9-4871-B352-0B1FD318C8E3}">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F5516-AF1E-4E0D-801F-FDC78FF41D15}">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Sequence to sequence prediction</a:t>
          </a:r>
        </a:p>
      </dsp:txBody>
      <dsp:txXfrm>
        <a:off x="799588" y="4327282"/>
        <a:ext cx="5714015" cy="692284"/>
      </dsp:txXfrm>
    </dsp:sp>
    <dsp:sp modelId="{D1C4D9A0-01A1-4C8E-B9AF-1049084BB97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33BFC-AF25-495C-BA88-E49BE16959B9}">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F06944-311F-4D4E-BBA0-3043B453766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a:t>Recommendation system</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FBB61-FBB9-44E2-B0B4-2A3D7BC54472}" type="datetimeFigureOut">
              <a:rPr lang="en-US" smtClean="0"/>
              <a:t>4/14/2020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A435B-2747-4C20-B4E9-BA5CB1962BFF}" type="slidenum">
              <a:rPr lang="en-US" smtClean="0"/>
              <a:t>‹#›</a:t>
            </a:fld>
            <a:endParaRPr lang="en-US"/>
          </a:p>
        </p:txBody>
      </p:sp>
    </p:spTree>
    <p:extLst>
      <p:ext uri="{BB962C8B-B14F-4D97-AF65-F5344CB8AC3E}">
        <p14:creationId xmlns:p14="http://schemas.microsoft.com/office/powerpoint/2010/main" val="26125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88F25-40DD-4D19-B84B-E8D51269FC5D}" type="slidenum">
              <a:rPr lang="en-US" smtClean="0"/>
              <a:t>45</a:t>
            </a:fld>
            <a:endParaRPr lang="en-US" dirty="0"/>
          </a:p>
        </p:txBody>
      </p:sp>
    </p:spTree>
    <p:extLst>
      <p:ext uri="{BB962C8B-B14F-4D97-AF65-F5344CB8AC3E}">
        <p14:creationId xmlns:p14="http://schemas.microsoft.com/office/powerpoint/2010/main" val="301494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1EF4-F7B4-4A91-977B-82419482B7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9C8C77-A7C1-4494-9762-CEC7FAECD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5AFA9A-3247-4DA7-AA91-BA3DDBBA7CC7}"/>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81D0E590-A95E-452E-8664-742A0A6C3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650E7-5CB9-4488-A28E-64F0757F0C51}"/>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393707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BDC9-F634-4F1F-BB06-95345DBC7F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0E5EB6-64BB-4ACB-855B-8A75A2AC46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71CCC-5BA7-4A88-85BB-A81AFA55792D}"/>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A85CA206-FC6D-43BA-9918-1BC15041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F4EB3-A355-4464-92E2-38F8DFC87C85}"/>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166447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5B8DB-9FF4-4BC2-B952-3B70CDB764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BEE26E-4E5C-4208-B0A5-661DB0CD23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CBCBE-25D9-441D-B03C-5FED0210D158}"/>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A197EB48-1AE3-40DA-BC95-44CC1C587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654AC-D609-4903-A1A3-438802AAA77A}"/>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4437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1A9-1FD3-4103-9B82-7046EACDB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E7637-C72F-4861-AEDE-A6C6D500D0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24624-59EE-461E-B471-E1763E7D4674}"/>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1B843887-9319-42BA-A984-81A055B0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2D7CC-7083-4BED-BFDA-DC2405050359}"/>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267580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2636-4280-430D-A2EE-A85CC334F5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328A29-FE83-4470-B9E4-4C745F745E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8580-035B-4DC7-B051-58B3A13E3E53}"/>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707C7386-476A-4B9A-BB1C-CA609664A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FDEFD-5AE7-4499-86B1-36936F5614A0}"/>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382479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66CC-CD54-424C-A11E-87E531399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B6F44-396D-4E0E-9A4E-763214EC88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2DD2DC-9EFB-45A5-BFFD-8D7D3A957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08F5E-3175-41C4-9BDA-F0C407D7958E}"/>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6" name="Footer Placeholder 5">
            <a:extLst>
              <a:ext uri="{FF2B5EF4-FFF2-40B4-BE49-F238E27FC236}">
                <a16:creationId xmlns:a16="http://schemas.microsoft.com/office/drawing/2014/main" id="{50C8FFE3-6FB0-492B-867E-B41D2269D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352884-332C-499A-AC5A-3FE5416915F9}"/>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60122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1409-5A2F-4F18-A088-1456FE655F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C471A8-A666-4641-9850-B05DCE8241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8022C7-B43F-41F6-A409-580DC89582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8DB5D6-7846-458E-A117-75F52924BE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94A40F-F6FE-4BCE-9911-C989F78EC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7270C2-5E6C-4527-B814-8F48AC30AAEA}"/>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8" name="Footer Placeholder 7">
            <a:extLst>
              <a:ext uri="{FF2B5EF4-FFF2-40B4-BE49-F238E27FC236}">
                <a16:creationId xmlns:a16="http://schemas.microsoft.com/office/drawing/2014/main" id="{7F814E81-BF6B-4263-B79D-AC3FCEF172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A2BA06-24B6-4FAF-A1D9-107A1BB748DD}"/>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380065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7352-4A0A-47EE-8BC0-528AD844C2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F301A2-FF1E-493E-9410-CBD9075095F9}"/>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4" name="Footer Placeholder 3">
            <a:extLst>
              <a:ext uri="{FF2B5EF4-FFF2-40B4-BE49-F238E27FC236}">
                <a16:creationId xmlns:a16="http://schemas.microsoft.com/office/drawing/2014/main" id="{CF85034F-A19C-4FDE-A9D8-558E2557A4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2652B7-7687-47FE-A310-730407B01A88}"/>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231765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8F66D-4878-4B2C-866C-8B256EDACAF8}"/>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3" name="Footer Placeholder 2">
            <a:extLst>
              <a:ext uri="{FF2B5EF4-FFF2-40B4-BE49-F238E27FC236}">
                <a16:creationId xmlns:a16="http://schemas.microsoft.com/office/drawing/2014/main" id="{F3451103-AB7F-4140-A1C7-59603A065E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CDBE8-D6F2-403F-B5BE-54936AC3F418}"/>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4108227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BEA1-D5BF-4E91-9BC1-05563F953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AC4F0C-3EFA-4FFA-A0AD-864490443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46314C-6740-4E9D-BAA2-34B4B7635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1DEF8-460A-46E3-9783-2B88ECB26F5A}"/>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6" name="Footer Placeholder 5">
            <a:extLst>
              <a:ext uri="{FF2B5EF4-FFF2-40B4-BE49-F238E27FC236}">
                <a16:creationId xmlns:a16="http://schemas.microsoft.com/office/drawing/2014/main" id="{B0417209-BDC1-4FED-8AE6-C96407A31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E577C-1836-4251-BFC9-A9D0CC5CB2A4}"/>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197391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C264-3AB8-4A51-9BA7-0D6E3470E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EFF91C-27B1-4C3D-9746-4C46171FE9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E67376-85F0-4CA1-8692-0EC99E9C1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D7879-50B1-4ECE-BE85-23031DFB2C68}"/>
              </a:ext>
            </a:extLst>
          </p:cNvPr>
          <p:cNvSpPr>
            <a:spLocks noGrp="1"/>
          </p:cNvSpPr>
          <p:nvPr>
            <p:ph type="dt" sz="half" idx="10"/>
          </p:nvPr>
        </p:nvSpPr>
        <p:spPr/>
        <p:txBody>
          <a:bodyPr/>
          <a:lstStyle/>
          <a:p>
            <a:fld id="{4423FB9E-048A-4B61-AA05-6CC7C7AAF117}" type="datetimeFigureOut">
              <a:rPr lang="en-US" smtClean="0"/>
              <a:t>4/14/2020</a:t>
            </a:fld>
            <a:endParaRPr lang="en-US"/>
          </a:p>
        </p:txBody>
      </p:sp>
      <p:sp>
        <p:nvSpPr>
          <p:cNvPr id="6" name="Footer Placeholder 5">
            <a:extLst>
              <a:ext uri="{FF2B5EF4-FFF2-40B4-BE49-F238E27FC236}">
                <a16:creationId xmlns:a16="http://schemas.microsoft.com/office/drawing/2014/main" id="{DF6CB28C-B8BF-4CD7-9F53-899DAE258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BB9B7C-F247-4D14-B2B3-418B3CC6935C}"/>
              </a:ext>
            </a:extLst>
          </p:cNvPr>
          <p:cNvSpPr>
            <a:spLocks noGrp="1"/>
          </p:cNvSpPr>
          <p:nvPr>
            <p:ph type="sldNum" sz="quarter" idx="12"/>
          </p:nvPr>
        </p:nvSpPr>
        <p:spPr/>
        <p:txBody>
          <a:bodyPr/>
          <a:lstStyle/>
          <a:p>
            <a:fld id="{50994136-091E-479B-8CC3-84E2CD9A3530}" type="slidenum">
              <a:rPr lang="en-US" smtClean="0"/>
              <a:t>‹#›</a:t>
            </a:fld>
            <a:endParaRPr lang="en-US"/>
          </a:p>
        </p:txBody>
      </p:sp>
    </p:spTree>
    <p:extLst>
      <p:ext uri="{BB962C8B-B14F-4D97-AF65-F5344CB8AC3E}">
        <p14:creationId xmlns:p14="http://schemas.microsoft.com/office/powerpoint/2010/main" val="139937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F6339-EFA5-48F9-9BFB-692CB321C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AC763D-2A39-4DF5-A96D-ABB718A8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AA830-7E5F-47CE-B98E-60DE23D5E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3FB9E-048A-4B61-AA05-6CC7C7AAF117}" type="datetimeFigureOut">
              <a:rPr lang="en-US" smtClean="0"/>
              <a:t>4/14/2020</a:t>
            </a:fld>
            <a:endParaRPr lang="en-US"/>
          </a:p>
        </p:txBody>
      </p:sp>
      <p:sp>
        <p:nvSpPr>
          <p:cNvPr id="5" name="Footer Placeholder 4">
            <a:extLst>
              <a:ext uri="{FF2B5EF4-FFF2-40B4-BE49-F238E27FC236}">
                <a16:creationId xmlns:a16="http://schemas.microsoft.com/office/drawing/2014/main" id="{3BFB3472-3404-4D0E-B03F-11D8CA6255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E82D7D-CA9C-45E2-B724-1BE36D403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136-091E-479B-8CC3-84E2CD9A3530}" type="slidenum">
              <a:rPr lang="en-US" smtClean="0"/>
              <a:t>‹#›</a:t>
            </a:fld>
            <a:endParaRPr lang="en-US"/>
          </a:p>
        </p:txBody>
      </p:sp>
    </p:spTree>
    <p:extLst>
      <p:ext uri="{BB962C8B-B14F-4D97-AF65-F5344CB8AC3E}">
        <p14:creationId xmlns:p14="http://schemas.microsoft.com/office/powerpoint/2010/main" val="664433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jjwalkarn.me/2016/08/11/intuitive-explanation-convnet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towardsdatascience.com/understanding-how-convolutional-neural-network-cnn-perform-text-classification-with-word-d2ee64b9dd0b" TargetMode="Externa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4.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cs231n.github.io/classification/" TargetMode="Externa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5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https://becominghuman.ai/building-an-image-classifier-using-deep-learning-in-python-totally-from-a-beginners-perspective-be8dbaf22dd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wildml.com/2015/12/implementing-a-cnn-for-text-classification-in-tensorflow/" TargetMode="External"/><Relationship Id="rId2" Type="http://schemas.openxmlformats.org/officeDocument/2006/relationships/hyperlink" Target="https://towardsdatascience.com/applied-deep-learning-part-3-autoencoders-1c083af4d798" TargetMode="External"/><Relationship Id="rId1" Type="http://schemas.openxmlformats.org/officeDocument/2006/relationships/slideLayout" Target="../slideLayouts/slideLayout2.xml"/><Relationship Id="rId4" Type="http://schemas.openxmlformats.org/officeDocument/2006/relationships/hyperlink" Target="https://towardsdatascience.com/a-walkthrough-of-convolutional-neural-network-7f474f91d7b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6D7E3-627E-4CC8-93A9-31DC27333887}"/>
              </a:ext>
            </a:extLst>
          </p:cNvPr>
          <p:cNvSpPr>
            <a:spLocks noGrp="1"/>
          </p:cNvSpPr>
          <p:nvPr>
            <p:ph type="ctrTitle"/>
          </p:nvPr>
        </p:nvSpPr>
        <p:spPr>
          <a:xfrm>
            <a:off x="1524000" y="1122362"/>
            <a:ext cx="9144000" cy="2840037"/>
          </a:xfrm>
        </p:spPr>
        <p:txBody>
          <a:bodyPr>
            <a:normAutofit/>
          </a:bodyPr>
          <a:lstStyle/>
          <a:p>
            <a:r>
              <a:rPr lang="en-US" sz="5800"/>
              <a:t>Artificial Neural Network</a:t>
            </a:r>
          </a:p>
        </p:txBody>
      </p:sp>
      <p:sp>
        <p:nvSpPr>
          <p:cNvPr id="3" name="Subtitle 2">
            <a:extLst>
              <a:ext uri="{FF2B5EF4-FFF2-40B4-BE49-F238E27FC236}">
                <a16:creationId xmlns:a16="http://schemas.microsoft.com/office/drawing/2014/main" id="{AC92730C-5E0D-47B2-BB0D-02971B8CF8C8}"/>
              </a:ext>
            </a:extLst>
          </p:cNvPr>
          <p:cNvSpPr>
            <a:spLocks noGrp="1"/>
          </p:cNvSpPr>
          <p:nvPr>
            <p:ph type="subTitle" idx="1"/>
          </p:nvPr>
        </p:nvSpPr>
        <p:spPr>
          <a:xfrm>
            <a:off x="1524000" y="4256436"/>
            <a:ext cx="9144000" cy="1600818"/>
          </a:xfrm>
        </p:spPr>
        <p:txBody>
          <a:bodyPr>
            <a:normAutofit/>
          </a:bodyPr>
          <a:lstStyle/>
          <a:p>
            <a:r>
              <a:rPr lang="en-US">
                <a:solidFill>
                  <a:schemeClr val="accent1">
                    <a:lumMod val="60000"/>
                    <a:lumOff val="40000"/>
                  </a:schemeClr>
                </a:solidFill>
              </a:rPr>
              <a:t>KDM Spring 2020</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670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Different types of ANN</a:t>
            </a:r>
          </a:p>
        </p:txBody>
      </p:sp>
      <p:sp>
        <p:nvSpPr>
          <p:cNvPr id="4" name="TextBox 3">
            <a:extLst>
              <a:ext uri="{FF2B5EF4-FFF2-40B4-BE49-F238E27FC236}">
                <a16:creationId xmlns:a16="http://schemas.microsoft.com/office/drawing/2014/main" id="{2A797A50-0B15-4A84-9E30-1AC1387CE972}"/>
              </a:ext>
            </a:extLst>
          </p:cNvPr>
          <p:cNvSpPr txBox="1"/>
          <p:nvPr/>
        </p:nvSpPr>
        <p:spPr>
          <a:xfrm>
            <a:off x="684213" y="5670550"/>
            <a:ext cx="10821988" cy="357188"/>
          </a:xfrm>
          <a:prstGeom prst="rect">
            <a:avLst/>
          </a:prstGeom>
          <a:noFill/>
        </p:spPr>
        <p:txBody>
          <a:bodyPr wrap="square" rtlCol="0" anchor="t">
            <a:normAutofit/>
          </a:bodyPr>
          <a:lstStyle/>
          <a:p>
            <a:pPr>
              <a:lnSpc>
                <a:spcPct val="90000"/>
              </a:lnSpc>
              <a:spcAft>
                <a:spcPts val="600"/>
              </a:spcAft>
            </a:pPr>
            <a:r>
              <a:rPr lang="en-US"/>
              <a:t>Source: Wikipedia</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684213" y="1716088"/>
            <a:ext cx="10821988" cy="3871913"/>
          </a:xfrm>
        </p:spPr>
        <p:txBody>
          <a:bodyPr wrap="square" anchor="t">
            <a:normAutofit/>
          </a:bodyPr>
          <a:lstStyle/>
          <a:p>
            <a:r>
              <a:rPr lang="en-US">
                <a:latin typeface="Georgia" panose="02040502050405020303" pitchFamily="18" charset="0"/>
              </a:rPr>
              <a:t>Feedforward (Convolutional, Autoencoder, Probabilistic and Time delay)</a:t>
            </a:r>
          </a:p>
          <a:p>
            <a:r>
              <a:rPr lang="en-US">
                <a:latin typeface="Georgia" panose="02040502050405020303" pitchFamily="18" charset="0"/>
              </a:rPr>
              <a:t>Recurrent Neural Network(LSTM)</a:t>
            </a:r>
          </a:p>
          <a:p>
            <a:r>
              <a:rPr lang="en-US">
                <a:latin typeface="Georgia" panose="02040502050405020303" pitchFamily="18" charset="0"/>
              </a:rPr>
              <a:t>Regulatory feedback</a:t>
            </a:r>
          </a:p>
          <a:p>
            <a:r>
              <a:rPr lang="en-US">
                <a:latin typeface="Georgia" panose="02040502050405020303" pitchFamily="18" charset="0"/>
              </a:rPr>
              <a:t>Radial basis function (RBF)</a:t>
            </a:r>
          </a:p>
          <a:p>
            <a:r>
              <a:rPr lang="en-US">
                <a:latin typeface="Georgia" panose="02040502050405020303" pitchFamily="18" charset="0"/>
              </a:rPr>
              <a:t>Modular</a:t>
            </a:r>
            <a:endParaRPr lang="en-US" dirty="0">
              <a:latin typeface="Georgia" panose="02040502050405020303" pitchFamily="18" charset="0"/>
            </a:endParaRPr>
          </a:p>
        </p:txBody>
      </p:sp>
    </p:spTree>
    <p:extLst>
      <p:ext uri="{BB962C8B-B14F-4D97-AF65-F5344CB8AC3E}">
        <p14:creationId xmlns:p14="http://schemas.microsoft.com/office/powerpoint/2010/main" val="290487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609600" y="274639"/>
            <a:ext cx="10972800" cy="1143000"/>
          </a:xfrm>
        </p:spPr>
        <p:txBody>
          <a:bodyPr>
            <a:normAutofit/>
          </a:bodyPr>
          <a:lstStyle/>
          <a:p>
            <a:pPr algn="l"/>
            <a:r>
              <a:rPr lang="en-US" sz="4800" dirty="0">
                <a:latin typeface="Georgia" panose="02040502050405020303" pitchFamily="18" charset="0"/>
              </a:rPr>
              <a:t>Feedforward NN</a:t>
            </a:r>
          </a:p>
        </p:txBody>
      </p:sp>
      <p:sp>
        <p:nvSpPr>
          <p:cNvPr id="4" name="TextBox 3">
            <a:extLst>
              <a:ext uri="{FF2B5EF4-FFF2-40B4-BE49-F238E27FC236}">
                <a16:creationId xmlns:a16="http://schemas.microsoft.com/office/drawing/2014/main" id="{2A797A50-0B15-4A84-9E30-1AC1387CE972}"/>
              </a:ext>
            </a:extLst>
          </p:cNvPr>
          <p:cNvSpPr txBox="1"/>
          <p:nvPr/>
        </p:nvSpPr>
        <p:spPr>
          <a:xfrm>
            <a:off x="550529" y="6172201"/>
            <a:ext cx="1310936" cy="276999"/>
          </a:xfrm>
          <a:prstGeom prst="rect">
            <a:avLst/>
          </a:prstGeom>
          <a:noFill/>
        </p:spPr>
        <p:txBody>
          <a:bodyPr wrap="none" rtlCol="0">
            <a:spAutoFit/>
          </a:bodyPr>
          <a:lstStyle/>
          <a:p>
            <a:r>
              <a:rPr lang="en-US" sz="1200" dirty="0"/>
              <a:t>Source: Wikipedia</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574158" y="1701801"/>
            <a:ext cx="11109841" cy="2323023"/>
          </a:xfrm>
        </p:spPr>
        <p:txBody>
          <a:bodyPr>
            <a:normAutofit/>
          </a:bodyPr>
          <a:lstStyle/>
          <a:p>
            <a:r>
              <a:rPr lang="en-US" sz="2667" dirty="0">
                <a:latin typeface="Georgia" panose="02040502050405020303" pitchFamily="18" charset="0"/>
              </a:rPr>
              <a:t>The feedforward neural network was the first and simplest type</a:t>
            </a:r>
          </a:p>
          <a:p>
            <a:r>
              <a:rPr lang="en-US" sz="2667" dirty="0">
                <a:latin typeface="Georgia" panose="02040502050405020303" pitchFamily="18" charset="0"/>
              </a:rPr>
              <a:t>In this network, the information moves in only one direction, forward, from the input nodes, through the hidden nodes (if any) and to the output nodes</a:t>
            </a:r>
          </a:p>
          <a:p>
            <a:r>
              <a:rPr lang="en-US" sz="2667" dirty="0">
                <a:latin typeface="Georgia" panose="02040502050405020303" pitchFamily="18" charset="0"/>
              </a:rPr>
              <a:t>There are no cycles or loops in the network</a:t>
            </a:r>
          </a:p>
        </p:txBody>
      </p:sp>
      <p:pic>
        <p:nvPicPr>
          <p:cNvPr id="6" name="Picture 5">
            <a:extLst>
              <a:ext uri="{FF2B5EF4-FFF2-40B4-BE49-F238E27FC236}">
                <a16:creationId xmlns:a16="http://schemas.microsoft.com/office/drawing/2014/main" id="{74F6076B-C0C7-48BD-BC3A-60A83AAE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4022805"/>
            <a:ext cx="3352800" cy="2017363"/>
          </a:xfrm>
          <a:prstGeom prst="rect">
            <a:avLst/>
          </a:prstGeom>
        </p:spPr>
      </p:pic>
    </p:spTree>
    <p:extLst>
      <p:ext uri="{BB962C8B-B14F-4D97-AF65-F5344CB8AC3E}">
        <p14:creationId xmlns:p14="http://schemas.microsoft.com/office/powerpoint/2010/main" val="2630519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609600" y="274639"/>
            <a:ext cx="10972800" cy="1143000"/>
          </a:xfrm>
        </p:spPr>
        <p:txBody>
          <a:bodyPr>
            <a:normAutofit/>
          </a:bodyPr>
          <a:lstStyle/>
          <a:p>
            <a:pPr algn="l"/>
            <a:r>
              <a:rPr lang="en-US" sz="4800" dirty="0">
                <a:latin typeface="Georgia" panose="02040502050405020303" pitchFamily="18" charset="0"/>
              </a:rPr>
              <a:t>Types of FNN</a:t>
            </a:r>
          </a:p>
        </p:txBody>
      </p:sp>
      <p:sp>
        <p:nvSpPr>
          <p:cNvPr id="4" name="TextBox 3">
            <a:extLst>
              <a:ext uri="{FF2B5EF4-FFF2-40B4-BE49-F238E27FC236}">
                <a16:creationId xmlns:a16="http://schemas.microsoft.com/office/drawing/2014/main" id="{2A797A50-0B15-4A84-9E30-1AC1387CE972}"/>
              </a:ext>
            </a:extLst>
          </p:cNvPr>
          <p:cNvSpPr txBox="1"/>
          <p:nvPr/>
        </p:nvSpPr>
        <p:spPr>
          <a:xfrm>
            <a:off x="304800" y="6164215"/>
            <a:ext cx="1310936" cy="276999"/>
          </a:xfrm>
          <a:prstGeom prst="rect">
            <a:avLst/>
          </a:prstGeom>
          <a:noFill/>
        </p:spPr>
        <p:txBody>
          <a:bodyPr wrap="none" rtlCol="0">
            <a:spAutoFit/>
          </a:bodyPr>
          <a:lstStyle/>
          <a:p>
            <a:r>
              <a:rPr lang="en-US" sz="1200" dirty="0"/>
              <a:t>Source: Wikipedia</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623777" y="1600200"/>
            <a:ext cx="11263423" cy="4470400"/>
          </a:xfrm>
        </p:spPr>
        <p:txBody>
          <a:bodyPr>
            <a:normAutofit/>
          </a:bodyPr>
          <a:lstStyle/>
          <a:p>
            <a:pPr marL="0" indent="0">
              <a:buNone/>
            </a:pPr>
            <a:r>
              <a:rPr lang="en-US" sz="2667" dirty="0">
                <a:latin typeface="Georgia" panose="02040502050405020303" pitchFamily="18" charset="0"/>
              </a:rPr>
              <a:t>    Single Layer Perceptron              Multi Layer Perceptron</a:t>
            </a:r>
          </a:p>
          <a:p>
            <a:pPr marL="0" indent="0">
              <a:buNone/>
            </a:pPr>
            <a:endParaRPr lang="en-US" sz="2667" dirty="0">
              <a:latin typeface="Georgia" panose="02040502050405020303" pitchFamily="18" charset="0"/>
            </a:endParaRPr>
          </a:p>
          <a:p>
            <a:endParaRPr lang="en-US" sz="2667" dirty="0">
              <a:latin typeface="Georgia" panose="02040502050405020303" pitchFamily="18" charset="0"/>
            </a:endParaRPr>
          </a:p>
          <a:p>
            <a:endParaRPr lang="en-US" sz="2667" dirty="0">
              <a:latin typeface="Georgia" panose="02040502050405020303" pitchFamily="18" charset="0"/>
            </a:endParaRPr>
          </a:p>
          <a:p>
            <a:endParaRPr lang="en-US" sz="2667" dirty="0">
              <a:latin typeface="Georgia" panose="02040502050405020303" pitchFamily="18" charset="0"/>
            </a:endParaRPr>
          </a:p>
          <a:p>
            <a:endParaRPr lang="en-US" sz="2667" dirty="0">
              <a:latin typeface="Georgia" panose="02040502050405020303" pitchFamily="18" charset="0"/>
            </a:endParaRPr>
          </a:p>
          <a:p>
            <a:endParaRPr lang="en-US" sz="2667" dirty="0">
              <a:latin typeface="Georgia" panose="02040502050405020303" pitchFamily="18" charset="0"/>
            </a:endParaRPr>
          </a:p>
          <a:p>
            <a:pPr marL="0" indent="0">
              <a:buNone/>
            </a:pPr>
            <a:r>
              <a:rPr lang="en-US" sz="2667" dirty="0">
                <a:latin typeface="Georgia" panose="02040502050405020303" pitchFamily="18" charset="0"/>
              </a:rPr>
              <a:t>Perceptron: In machine learning, the perceptron is an algorithm for supervised learning</a:t>
            </a:r>
          </a:p>
          <a:p>
            <a:endParaRPr lang="en-US" sz="2667" dirty="0">
              <a:latin typeface="Georgia" panose="02040502050405020303" pitchFamily="18" charset="0"/>
            </a:endParaRPr>
          </a:p>
        </p:txBody>
      </p:sp>
      <p:pic>
        <p:nvPicPr>
          <p:cNvPr id="7" name="Picture 6">
            <a:extLst>
              <a:ext uri="{FF2B5EF4-FFF2-40B4-BE49-F238E27FC236}">
                <a16:creationId xmlns:a16="http://schemas.microsoft.com/office/drawing/2014/main" id="{602E74FB-AAA2-4CFF-9BFD-EFB797FB2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2560639"/>
            <a:ext cx="3846299" cy="200280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04A800EA-0B12-4044-8931-4137CE22B8B3}"/>
              </a:ext>
            </a:extLst>
          </p:cNvPr>
          <p:cNvPicPr>
            <a:picLocks noChangeAspect="1"/>
          </p:cNvPicPr>
          <p:nvPr/>
        </p:nvPicPr>
        <p:blipFill>
          <a:blip r:embed="rId3"/>
          <a:stretch>
            <a:fillRect/>
          </a:stretch>
        </p:blipFill>
        <p:spPr>
          <a:xfrm>
            <a:off x="1219200" y="2512757"/>
            <a:ext cx="3352800" cy="2002807"/>
          </a:xfrm>
          <a:prstGeom prst="rect">
            <a:avLst/>
          </a:prstGeom>
        </p:spPr>
      </p:pic>
      <p:sp>
        <p:nvSpPr>
          <p:cNvPr id="10" name="Oval 9">
            <a:extLst>
              <a:ext uri="{FF2B5EF4-FFF2-40B4-BE49-F238E27FC236}">
                <a16:creationId xmlns:a16="http://schemas.microsoft.com/office/drawing/2014/main" id="{1EFF9FAD-E5FE-4D42-A68E-FA9B136A448F}"/>
              </a:ext>
            </a:extLst>
          </p:cNvPr>
          <p:cNvSpPr/>
          <p:nvPr/>
        </p:nvSpPr>
        <p:spPr>
          <a:xfrm>
            <a:off x="5486400" y="1847703"/>
            <a:ext cx="101600" cy="10160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A3412D8B-AB06-4674-9FB0-E3E738226B74}"/>
              </a:ext>
            </a:extLst>
          </p:cNvPr>
          <p:cNvSpPr/>
          <p:nvPr/>
        </p:nvSpPr>
        <p:spPr>
          <a:xfrm>
            <a:off x="812800" y="1847703"/>
            <a:ext cx="101600" cy="10160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51856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288223" y="748474"/>
            <a:ext cx="5660391" cy="428322"/>
          </a:xfrm>
          <a:prstGeom prst="rect">
            <a:avLst/>
          </a:prstGeom>
        </p:spPr>
        <p:txBody>
          <a:bodyPr vert="horz" wrap="square" lIns="0" tIns="12700" rIns="0" bIns="0" rtlCol="0" anchor="ctr">
            <a:spAutoFit/>
          </a:bodyPr>
          <a:lstStyle/>
          <a:p>
            <a:pPr marL="12700">
              <a:spcBef>
                <a:spcPts val="100"/>
              </a:spcBef>
            </a:pPr>
            <a:r>
              <a:rPr sz="3000" spc="375" dirty="0">
                <a:solidFill>
                  <a:srgbClr val="444F5B"/>
                </a:solidFill>
              </a:rPr>
              <a:t>Feed </a:t>
            </a:r>
            <a:r>
              <a:rPr sz="3000" spc="289" dirty="0">
                <a:solidFill>
                  <a:srgbClr val="444F5B"/>
                </a:solidFill>
              </a:rPr>
              <a:t>forward </a:t>
            </a:r>
            <a:r>
              <a:rPr sz="3000" spc="255" dirty="0">
                <a:solidFill>
                  <a:srgbClr val="444F5B"/>
                </a:solidFill>
              </a:rPr>
              <a:t>neural</a:t>
            </a:r>
            <a:r>
              <a:rPr sz="3000" spc="-395" dirty="0">
                <a:solidFill>
                  <a:srgbClr val="444F5B"/>
                </a:solidFill>
              </a:rPr>
              <a:t> </a:t>
            </a:r>
            <a:r>
              <a:rPr sz="3000" spc="315" dirty="0">
                <a:solidFill>
                  <a:srgbClr val="444F5B"/>
                </a:solidFill>
              </a:rPr>
              <a:t>network</a:t>
            </a:r>
            <a:endParaRPr sz="3000"/>
          </a:p>
        </p:txBody>
      </p:sp>
      <p:sp>
        <p:nvSpPr>
          <p:cNvPr id="5" name="object 5"/>
          <p:cNvSpPr/>
          <p:nvPr/>
        </p:nvSpPr>
        <p:spPr>
          <a:xfrm>
            <a:off x="4524419" y="2055671"/>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6" name="object 6"/>
          <p:cNvSpPr/>
          <p:nvPr/>
        </p:nvSpPr>
        <p:spPr>
          <a:xfrm>
            <a:off x="4524419" y="2055671"/>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7" name="object 7"/>
          <p:cNvSpPr/>
          <p:nvPr/>
        </p:nvSpPr>
        <p:spPr>
          <a:xfrm>
            <a:off x="4524419" y="2977870"/>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8" name="object 8"/>
          <p:cNvSpPr/>
          <p:nvPr/>
        </p:nvSpPr>
        <p:spPr>
          <a:xfrm>
            <a:off x="4524419" y="2977870"/>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9" name="object 9"/>
          <p:cNvSpPr/>
          <p:nvPr/>
        </p:nvSpPr>
        <p:spPr>
          <a:xfrm>
            <a:off x="4524419" y="3900069"/>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524419" y="3900067"/>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1" name="object 11"/>
          <p:cNvSpPr/>
          <p:nvPr/>
        </p:nvSpPr>
        <p:spPr>
          <a:xfrm>
            <a:off x="4524419" y="4822266"/>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FFF2CC"/>
          </a:solidFill>
        </p:spPr>
        <p:txBody>
          <a:bodyPr wrap="square" lIns="0" tIns="0" rIns="0" bIns="0" rtlCol="0"/>
          <a:lstStyle/>
          <a:p>
            <a:endParaRPr/>
          </a:p>
        </p:txBody>
      </p:sp>
      <p:sp>
        <p:nvSpPr>
          <p:cNvPr id="12" name="object 12"/>
          <p:cNvSpPr/>
          <p:nvPr/>
        </p:nvSpPr>
        <p:spPr>
          <a:xfrm>
            <a:off x="4524419" y="4822266"/>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5"/>
                </a:lnTo>
                <a:lnTo>
                  <a:pt x="478158" y="35780"/>
                </a:lnTo>
                <a:lnTo>
                  <a:pt x="52205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3" name="object 13"/>
          <p:cNvSpPr txBox="1"/>
          <p:nvPr/>
        </p:nvSpPr>
        <p:spPr>
          <a:xfrm>
            <a:off x="4710346" y="4991260"/>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4" name="object 14"/>
          <p:cNvSpPr/>
          <p:nvPr/>
        </p:nvSpPr>
        <p:spPr>
          <a:xfrm>
            <a:off x="6400066" y="2055671"/>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5" name="object 15"/>
          <p:cNvSpPr/>
          <p:nvPr/>
        </p:nvSpPr>
        <p:spPr>
          <a:xfrm>
            <a:off x="6400066" y="2055671"/>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6" name="object 16"/>
          <p:cNvSpPr/>
          <p:nvPr/>
        </p:nvSpPr>
        <p:spPr>
          <a:xfrm>
            <a:off x="6400066" y="2977870"/>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7" name="object 17"/>
          <p:cNvSpPr/>
          <p:nvPr/>
        </p:nvSpPr>
        <p:spPr>
          <a:xfrm>
            <a:off x="6400066" y="2977870"/>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8" name="object 18"/>
          <p:cNvSpPr/>
          <p:nvPr/>
        </p:nvSpPr>
        <p:spPr>
          <a:xfrm>
            <a:off x="6400066" y="3900069"/>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9" name="object 19"/>
          <p:cNvSpPr/>
          <p:nvPr/>
        </p:nvSpPr>
        <p:spPr>
          <a:xfrm>
            <a:off x="6400066" y="3900067"/>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20" name="object 20"/>
          <p:cNvSpPr/>
          <p:nvPr/>
        </p:nvSpPr>
        <p:spPr>
          <a:xfrm>
            <a:off x="6400066" y="4822266"/>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FFF2CC"/>
          </a:solidFill>
        </p:spPr>
        <p:txBody>
          <a:bodyPr wrap="square" lIns="0" tIns="0" rIns="0" bIns="0" rtlCol="0"/>
          <a:lstStyle/>
          <a:p>
            <a:endParaRPr/>
          </a:p>
        </p:txBody>
      </p:sp>
      <p:sp>
        <p:nvSpPr>
          <p:cNvPr id="21" name="object 21"/>
          <p:cNvSpPr/>
          <p:nvPr/>
        </p:nvSpPr>
        <p:spPr>
          <a:xfrm>
            <a:off x="6400066" y="4822266"/>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22" name="object 22"/>
          <p:cNvSpPr txBox="1"/>
          <p:nvPr/>
        </p:nvSpPr>
        <p:spPr>
          <a:xfrm>
            <a:off x="6585997" y="4991260"/>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3" name="object 23"/>
          <p:cNvSpPr/>
          <p:nvPr/>
        </p:nvSpPr>
        <p:spPr>
          <a:xfrm>
            <a:off x="3306671" y="2404835"/>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4" name="object 24"/>
          <p:cNvSpPr/>
          <p:nvPr/>
        </p:nvSpPr>
        <p:spPr>
          <a:xfrm>
            <a:off x="4465345" y="2389660"/>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5" name="object 25"/>
          <p:cNvSpPr/>
          <p:nvPr/>
        </p:nvSpPr>
        <p:spPr>
          <a:xfrm>
            <a:off x="4465345" y="2389660"/>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26" name="object 26"/>
          <p:cNvSpPr/>
          <p:nvPr/>
        </p:nvSpPr>
        <p:spPr>
          <a:xfrm>
            <a:off x="3306671" y="2841369"/>
            <a:ext cx="1164591" cy="445771"/>
          </a:xfrm>
          <a:custGeom>
            <a:avLst/>
            <a:gdLst/>
            <a:ahLst/>
            <a:cxnLst/>
            <a:rect l="l" t="t" r="r" b="b"/>
            <a:pathLst>
              <a:path w="1164589" h="445770">
                <a:moveTo>
                  <a:pt x="0" y="0"/>
                </a:moveTo>
                <a:lnTo>
                  <a:pt x="1164322" y="445199"/>
                </a:lnTo>
              </a:path>
            </a:pathLst>
          </a:custGeom>
          <a:ln w="9524">
            <a:solidFill>
              <a:srgbClr val="666666"/>
            </a:solidFill>
          </a:ln>
        </p:spPr>
        <p:txBody>
          <a:bodyPr wrap="square" lIns="0" tIns="0" rIns="0" bIns="0" rtlCol="0"/>
          <a:lstStyle/>
          <a:p>
            <a:endParaRPr/>
          </a:p>
        </p:txBody>
      </p:sp>
      <p:sp>
        <p:nvSpPr>
          <p:cNvPr id="27" name="object 27"/>
          <p:cNvSpPr/>
          <p:nvPr/>
        </p:nvSpPr>
        <p:spPr>
          <a:xfrm>
            <a:off x="4465369" y="3271868"/>
            <a:ext cx="46355" cy="30480"/>
          </a:xfrm>
          <a:custGeom>
            <a:avLst/>
            <a:gdLst/>
            <a:ahLst/>
            <a:cxnLst/>
            <a:rect l="l" t="t" r="r" b="b"/>
            <a:pathLst>
              <a:path w="46355" h="30479">
                <a:moveTo>
                  <a:pt x="45999" y="30124"/>
                </a:moveTo>
                <a:lnTo>
                  <a:pt x="0" y="29374"/>
                </a:lnTo>
                <a:lnTo>
                  <a:pt x="11249" y="0"/>
                </a:lnTo>
                <a:lnTo>
                  <a:pt x="45999" y="30124"/>
                </a:lnTo>
                <a:close/>
              </a:path>
            </a:pathLst>
          </a:custGeom>
          <a:solidFill>
            <a:srgbClr val="666666"/>
          </a:solidFill>
        </p:spPr>
        <p:txBody>
          <a:bodyPr wrap="square" lIns="0" tIns="0" rIns="0" bIns="0" rtlCol="0"/>
          <a:lstStyle/>
          <a:p>
            <a:endParaRPr/>
          </a:p>
        </p:txBody>
      </p:sp>
      <p:sp>
        <p:nvSpPr>
          <p:cNvPr id="28" name="object 28"/>
          <p:cNvSpPr/>
          <p:nvPr/>
        </p:nvSpPr>
        <p:spPr>
          <a:xfrm>
            <a:off x="4465369" y="3271868"/>
            <a:ext cx="46355" cy="30480"/>
          </a:xfrm>
          <a:custGeom>
            <a:avLst/>
            <a:gdLst/>
            <a:ahLst/>
            <a:cxnLst/>
            <a:rect l="l" t="t" r="r" b="b"/>
            <a:pathLst>
              <a:path w="46355" h="30479">
                <a:moveTo>
                  <a:pt x="0" y="29374"/>
                </a:moveTo>
                <a:lnTo>
                  <a:pt x="45999" y="30124"/>
                </a:lnTo>
                <a:lnTo>
                  <a:pt x="11249" y="0"/>
                </a:lnTo>
                <a:lnTo>
                  <a:pt x="0" y="29374"/>
                </a:lnTo>
                <a:close/>
              </a:path>
            </a:pathLst>
          </a:custGeom>
          <a:ln w="9524">
            <a:solidFill>
              <a:srgbClr val="666666"/>
            </a:solidFill>
          </a:ln>
        </p:spPr>
        <p:txBody>
          <a:bodyPr wrap="square" lIns="0" tIns="0" rIns="0" bIns="0" rtlCol="0"/>
          <a:lstStyle/>
          <a:p>
            <a:endParaRPr/>
          </a:p>
        </p:txBody>
      </p:sp>
      <p:sp>
        <p:nvSpPr>
          <p:cNvPr id="29" name="object 29"/>
          <p:cNvSpPr/>
          <p:nvPr/>
        </p:nvSpPr>
        <p:spPr>
          <a:xfrm>
            <a:off x="3306673" y="2841369"/>
            <a:ext cx="1180465" cy="1344931"/>
          </a:xfrm>
          <a:custGeom>
            <a:avLst/>
            <a:gdLst/>
            <a:ahLst/>
            <a:cxnLst/>
            <a:rect l="l" t="t" r="r" b="b"/>
            <a:pathLst>
              <a:path w="1180464" h="1344929">
                <a:moveTo>
                  <a:pt x="0" y="0"/>
                </a:moveTo>
                <a:lnTo>
                  <a:pt x="1179997" y="1344847"/>
                </a:lnTo>
              </a:path>
            </a:pathLst>
          </a:custGeom>
          <a:ln w="9524">
            <a:solidFill>
              <a:srgbClr val="666666"/>
            </a:solidFill>
          </a:ln>
        </p:spPr>
        <p:txBody>
          <a:bodyPr wrap="square" lIns="0" tIns="0" rIns="0" bIns="0" rtlCol="0"/>
          <a:lstStyle/>
          <a:p>
            <a:endParaRPr/>
          </a:p>
        </p:txBody>
      </p:sp>
      <p:sp>
        <p:nvSpPr>
          <p:cNvPr id="30" name="object 30"/>
          <p:cNvSpPr/>
          <p:nvPr/>
        </p:nvSpPr>
        <p:spPr>
          <a:xfrm>
            <a:off x="4474844" y="4175842"/>
            <a:ext cx="40640" cy="43180"/>
          </a:xfrm>
          <a:custGeom>
            <a:avLst/>
            <a:gdLst/>
            <a:ahLst/>
            <a:cxnLst/>
            <a:rect l="l" t="t" r="r" b="b"/>
            <a:pathLst>
              <a:path w="40639" h="43179">
                <a:moveTo>
                  <a:pt x="40349" y="42849"/>
                </a:moveTo>
                <a:lnTo>
                  <a:pt x="0" y="20749"/>
                </a:lnTo>
                <a:lnTo>
                  <a:pt x="23649" y="0"/>
                </a:lnTo>
                <a:lnTo>
                  <a:pt x="40349" y="42849"/>
                </a:lnTo>
                <a:close/>
              </a:path>
            </a:pathLst>
          </a:custGeom>
          <a:solidFill>
            <a:srgbClr val="666666"/>
          </a:solidFill>
        </p:spPr>
        <p:txBody>
          <a:bodyPr wrap="square" lIns="0" tIns="0" rIns="0" bIns="0" rtlCol="0"/>
          <a:lstStyle/>
          <a:p>
            <a:endParaRPr/>
          </a:p>
        </p:txBody>
      </p:sp>
      <p:sp>
        <p:nvSpPr>
          <p:cNvPr id="31" name="object 31"/>
          <p:cNvSpPr/>
          <p:nvPr/>
        </p:nvSpPr>
        <p:spPr>
          <a:xfrm>
            <a:off x="4474844" y="4175842"/>
            <a:ext cx="40640" cy="43180"/>
          </a:xfrm>
          <a:custGeom>
            <a:avLst/>
            <a:gdLst/>
            <a:ahLst/>
            <a:cxnLst/>
            <a:rect l="l" t="t" r="r" b="b"/>
            <a:pathLst>
              <a:path w="40639" h="43179">
                <a:moveTo>
                  <a:pt x="0" y="20749"/>
                </a:moveTo>
                <a:lnTo>
                  <a:pt x="40349" y="42849"/>
                </a:lnTo>
                <a:lnTo>
                  <a:pt x="23649" y="0"/>
                </a:lnTo>
                <a:lnTo>
                  <a:pt x="0" y="20749"/>
                </a:lnTo>
                <a:close/>
              </a:path>
            </a:pathLst>
          </a:custGeom>
          <a:ln w="9524">
            <a:solidFill>
              <a:srgbClr val="666666"/>
            </a:solidFill>
          </a:ln>
        </p:spPr>
        <p:txBody>
          <a:bodyPr wrap="square" lIns="0" tIns="0" rIns="0" bIns="0" rtlCol="0"/>
          <a:lstStyle/>
          <a:p>
            <a:endParaRPr/>
          </a:p>
        </p:txBody>
      </p:sp>
      <p:sp>
        <p:nvSpPr>
          <p:cNvPr id="32" name="object 32"/>
          <p:cNvSpPr/>
          <p:nvPr/>
        </p:nvSpPr>
        <p:spPr>
          <a:xfrm>
            <a:off x="3306673" y="2427605"/>
            <a:ext cx="1180465" cy="1336040"/>
          </a:xfrm>
          <a:custGeom>
            <a:avLst/>
            <a:gdLst/>
            <a:ahLst/>
            <a:cxnLst/>
            <a:rect l="l" t="t" r="r" b="b"/>
            <a:pathLst>
              <a:path w="1180464" h="1336039">
                <a:moveTo>
                  <a:pt x="0" y="1335962"/>
                </a:moveTo>
                <a:lnTo>
                  <a:pt x="1179872" y="0"/>
                </a:lnTo>
              </a:path>
            </a:pathLst>
          </a:custGeom>
          <a:ln w="9524">
            <a:solidFill>
              <a:srgbClr val="666666"/>
            </a:solidFill>
          </a:ln>
        </p:spPr>
        <p:txBody>
          <a:bodyPr wrap="square" lIns="0" tIns="0" rIns="0" bIns="0" rtlCol="0"/>
          <a:lstStyle/>
          <a:p>
            <a:endParaRPr/>
          </a:p>
        </p:txBody>
      </p:sp>
      <p:sp>
        <p:nvSpPr>
          <p:cNvPr id="33" name="object 33"/>
          <p:cNvSpPr/>
          <p:nvPr/>
        </p:nvSpPr>
        <p:spPr>
          <a:xfrm>
            <a:off x="4474744" y="2395207"/>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4" name="object 34"/>
          <p:cNvSpPr/>
          <p:nvPr/>
        </p:nvSpPr>
        <p:spPr>
          <a:xfrm>
            <a:off x="4474744" y="2395207"/>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5" name="object 35"/>
          <p:cNvSpPr/>
          <p:nvPr/>
        </p:nvSpPr>
        <p:spPr>
          <a:xfrm>
            <a:off x="3306671" y="3327043"/>
            <a:ext cx="1164591" cy="436880"/>
          </a:xfrm>
          <a:custGeom>
            <a:avLst/>
            <a:gdLst/>
            <a:ahLst/>
            <a:cxnLst/>
            <a:rect l="l" t="t" r="r" b="b"/>
            <a:pathLst>
              <a:path w="1164589" h="436879">
                <a:moveTo>
                  <a:pt x="0" y="436524"/>
                </a:moveTo>
                <a:lnTo>
                  <a:pt x="1164197" y="0"/>
                </a:lnTo>
              </a:path>
            </a:pathLst>
          </a:custGeom>
          <a:ln w="9524">
            <a:solidFill>
              <a:srgbClr val="666666"/>
            </a:solidFill>
          </a:ln>
        </p:spPr>
        <p:txBody>
          <a:bodyPr wrap="square" lIns="0" tIns="0" rIns="0" bIns="0" rtlCol="0"/>
          <a:lstStyle/>
          <a:p>
            <a:endParaRPr/>
          </a:p>
        </p:txBody>
      </p:sp>
      <p:sp>
        <p:nvSpPr>
          <p:cNvPr id="36" name="object 36"/>
          <p:cNvSpPr/>
          <p:nvPr/>
        </p:nvSpPr>
        <p:spPr>
          <a:xfrm>
            <a:off x="4465345" y="3311868"/>
            <a:ext cx="46355" cy="30480"/>
          </a:xfrm>
          <a:custGeom>
            <a:avLst/>
            <a:gdLst/>
            <a:ahLst/>
            <a:cxnLst/>
            <a:rect l="l" t="t" r="r" b="b"/>
            <a:pathLst>
              <a:path w="46355" h="30479">
                <a:moveTo>
                  <a:pt x="11024" y="29899"/>
                </a:moveTo>
                <a:lnTo>
                  <a:pt x="0" y="424"/>
                </a:lnTo>
                <a:lnTo>
                  <a:pt x="45974" y="0"/>
                </a:lnTo>
                <a:lnTo>
                  <a:pt x="11024" y="29899"/>
                </a:lnTo>
                <a:close/>
              </a:path>
            </a:pathLst>
          </a:custGeom>
          <a:solidFill>
            <a:srgbClr val="666666"/>
          </a:solidFill>
        </p:spPr>
        <p:txBody>
          <a:bodyPr wrap="square" lIns="0" tIns="0" rIns="0" bIns="0" rtlCol="0"/>
          <a:lstStyle/>
          <a:p>
            <a:endParaRPr/>
          </a:p>
        </p:txBody>
      </p:sp>
      <p:sp>
        <p:nvSpPr>
          <p:cNvPr id="37" name="object 37"/>
          <p:cNvSpPr/>
          <p:nvPr/>
        </p:nvSpPr>
        <p:spPr>
          <a:xfrm>
            <a:off x="4465345" y="3311868"/>
            <a:ext cx="46355" cy="30480"/>
          </a:xfrm>
          <a:custGeom>
            <a:avLst/>
            <a:gdLst/>
            <a:ahLst/>
            <a:cxnLst/>
            <a:rect l="l" t="t" r="r" b="b"/>
            <a:pathLst>
              <a:path w="46355" h="30479">
                <a:moveTo>
                  <a:pt x="11024" y="29899"/>
                </a:moveTo>
                <a:lnTo>
                  <a:pt x="45974" y="0"/>
                </a:lnTo>
                <a:lnTo>
                  <a:pt x="0" y="424"/>
                </a:lnTo>
                <a:lnTo>
                  <a:pt x="11024" y="29899"/>
                </a:lnTo>
                <a:close/>
              </a:path>
            </a:pathLst>
          </a:custGeom>
          <a:ln w="9524">
            <a:solidFill>
              <a:srgbClr val="666666"/>
            </a:solidFill>
          </a:ln>
        </p:spPr>
        <p:txBody>
          <a:bodyPr wrap="square" lIns="0" tIns="0" rIns="0" bIns="0" rtlCol="0"/>
          <a:lstStyle/>
          <a:p>
            <a:endParaRPr/>
          </a:p>
        </p:txBody>
      </p:sp>
      <p:sp>
        <p:nvSpPr>
          <p:cNvPr id="38" name="object 38"/>
          <p:cNvSpPr/>
          <p:nvPr/>
        </p:nvSpPr>
        <p:spPr>
          <a:xfrm>
            <a:off x="3306671" y="3763567"/>
            <a:ext cx="1164591" cy="445771"/>
          </a:xfrm>
          <a:custGeom>
            <a:avLst/>
            <a:gdLst/>
            <a:ahLst/>
            <a:cxnLst/>
            <a:rect l="l" t="t" r="r" b="b"/>
            <a:pathLst>
              <a:path w="1164589" h="445770">
                <a:moveTo>
                  <a:pt x="0" y="0"/>
                </a:moveTo>
                <a:lnTo>
                  <a:pt x="1164322" y="445199"/>
                </a:lnTo>
              </a:path>
            </a:pathLst>
          </a:custGeom>
          <a:ln w="9524">
            <a:solidFill>
              <a:srgbClr val="666666"/>
            </a:solidFill>
          </a:ln>
        </p:spPr>
        <p:txBody>
          <a:bodyPr wrap="square" lIns="0" tIns="0" rIns="0" bIns="0" rtlCol="0"/>
          <a:lstStyle/>
          <a:p>
            <a:endParaRPr/>
          </a:p>
        </p:txBody>
      </p:sp>
      <p:sp>
        <p:nvSpPr>
          <p:cNvPr id="39" name="object 39"/>
          <p:cNvSpPr/>
          <p:nvPr/>
        </p:nvSpPr>
        <p:spPr>
          <a:xfrm>
            <a:off x="4465369" y="4194067"/>
            <a:ext cx="46355" cy="30480"/>
          </a:xfrm>
          <a:custGeom>
            <a:avLst/>
            <a:gdLst/>
            <a:ahLst/>
            <a:cxnLst/>
            <a:rect l="l" t="t" r="r" b="b"/>
            <a:pathLst>
              <a:path w="46355" h="30479">
                <a:moveTo>
                  <a:pt x="45999" y="30124"/>
                </a:moveTo>
                <a:lnTo>
                  <a:pt x="0" y="29374"/>
                </a:lnTo>
                <a:lnTo>
                  <a:pt x="11249" y="0"/>
                </a:lnTo>
                <a:lnTo>
                  <a:pt x="45999" y="30124"/>
                </a:lnTo>
                <a:close/>
              </a:path>
            </a:pathLst>
          </a:custGeom>
          <a:solidFill>
            <a:srgbClr val="666666"/>
          </a:solidFill>
        </p:spPr>
        <p:txBody>
          <a:bodyPr wrap="square" lIns="0" tIns="0" rIns="0" bIns="0" rtlCol="0"/>
          <a:lstStyle/>
          <a:p>
            <a:endParaRPr/>
          </a:p>
        </p:txBody>
      </p:sp>
      <p:sp>
        <p:nvSpPr>
          <p:cNvPr id="40" name="object 40"/>
          <p:cNvSpPr/>
          <p:nvPr/>
        </p:nvSpPr>
        <p:spPr>
          <a:xfrm>
            <a:off x="4465369" y="4194067"/>
            <a:ext cx="46355" cy="30480"/>
          </a:xfrm>
          <a:custGeom>
            <a:avLst/>
            <a:gdLst/>
            <a:ahLst/>
            <a:cxnLst/>
            <a:rect l="l" t="t" r="r" b="b"/>
            <a:pathLst>
              <a:path w="46355" h="30479">
                <a:moveTo>
                  <a:pt x="0" y="29374"/>
                </a:moveTo>
                <a:lnTo>
                  <a:pt x="45999" y="30124"/>
                </a:lnTo>
                <a:lnTo>
                  <a:pt x="11249" y="0"/>
                </a:lnTo>
                <a:lnTo>
                  <a:pt x="0" y="29374"/>
                </a:lnTo>
                <a:close/>
              </a:path>
            </a:pathLst>
          </a:custGeom>
          <a:ln w="9524">
            <a:solidFill>
              <a:srgbClr val="666666"/>
            </a:solidFill>
          </a:ln>
        </p:spPr>
        <p:txBody>
          <a:bodyPr wrap="square" lIns="0" tIns="0" rIns="0" bIns="0" rtlCol="0"/>
          <a:lstStyle/>
          <a:p>
            <a:endParaRPr/>
          </a:p>
        </p:txBody>
      </p:sp>
      <p:sp>
        <p:nvSpPr>
          <p:cNvPr id="41" name="object 41"/>
          <p:cNvSpPr/>
          <p:nvPr/>
        </p:nvSpPr>
        <p:spPr>
          <a:xfrm>
            <a:off x="3306671" y="4249241"/>
            <a:ext cx="1164591" cy="436880"/>
          </a:xfrm>
          <a:custGeom>
            <a:avLst/>
            <a:gdLst/>
            <a:ahLst/>
            <a:cxnLst/>
            <a:rect l="l" t="t" r="r" b="b"/>
            <a:pathLst>
              <a:path w="1164589" h="436879">
                <a:moveTo>
                  <a:pt x="0" y="436524"/>
                </a:moveTo>
                <a:lnTo>
                  <a:pt x="1164197" y="0"/>
                </a:lnTo>
              </a:path>
            </a:pathLst>
          </a:custGeom>
          <a:ln w="9524">
            <a:solidFill>
              <a:srgbClr val="666666"/>
            </a:solidFill>
          </a:ln>
        </p:spPr>
        <p:txBody>
          <a:bodyPr wrap="square" lIns="0" tIns="0" rIns="0" bIns="0" rtlCol="0"/>
          <a:lstStyle/>
          <a:p>
            <a:endParaRPr/>
          </a:p>
        </p:txBody>
      </p:sp>
      <p:sp>
        <p:nvSpPr>
          <p:cNvPr id="42" name="object 42"/>
          <p:cNvSpPr/>
          <p:nvPr/>
        </p:nvSpPr>
        <p:spPr>
          <a:xfrm>
            <a:off x="4465345" y="4234067"/>
            <a:ext cx="46355" cy="30480"/>
          </a:xfrm>
          <a:custGeom>
            <a:avLst/>
            <a:gdLst/>
            <a:ahLst/>
            <a:cxnLst/>
            <a:rect l="l" t="t" r="r" b="b"/>
            <a:pathLst>
              <a:path w="46355" h="30479">
                <a:moveTo>
                  <a:pt x="11024" y="29899"/>
                </a:moveTo>
                <a:lnTo>
                  <a:pt x="0" y="424"/>
                </a:lnTo>
                <a:lnTo>
                  <a:pt x="45974" y="0"/>
                </a:lnTo>
                <a:lnTo>
                  <a:pt x="11024" y="29899"/>
                </a:lnTo>
                <a:close/>
              </a:path>
            </a:pathLst>
          </a:custGeom>
          <a:solidFill>
            <a:srgbClr val="666666"/>
          </a:solidFill>
        </p:spPr>
        <p:txBody>
          <a:bodyPr wrap="square" lIns="0" tIns="0" rIns="0" bIns="0" rtlCol="0"/>
          <a:lstStyle/>
          <a:p>
            <a:endParaRPr/>
          </a:p>
        </p:txBody>
      </p:sp>
      <p:sp>
        <p:nvSpPr>
          <p:cNvPr id="43" name="object 43"/>
          <p:cNvSpPr/>
          <p:nvPr/>
        </p:nvSpPr>
        <p:spPr>
          <a:xfrm>
            <a:off x="4465345" y="4234067"/>
            <a:ext cx="46355" cy="30480"/>
          </a:xfrm>
          <a:custGeom>
            <a:avLst/>
            <a:gdLst/>
            <a:ahLst/>
            <a:cxnLst/>
            <a:rect l="l" t="t" r="r" b="b"/>
            <a:pathLst>
              <a:path w="46355" h="30479">
                <a:moveTo>
                  <a:pt x="11024" y="29899"/>
                </a:moveTo>
                <a:lnTo>
                  <a:pt x="45974" y="0"/>
                </a:lnTo>
                <a:lnTo>
                  <a:pt x="0" y="424"/>
                </a:lnTo>
                <a:lnTo>
                  <a:pt x="11024" y="29899"/>
                </a:lnTo>
                <a:close/>
              </a:path>
            </a:pathLst>
          </a:custGeom>
          <a:ln w="9524">
            <a:solidFill>
              <a:srgbClr val="666666"/>
            </a:solidFill>
          </a:ln>
        </p:spPr>
        <p:txBody>
          <a:bodyPr wrap="square" lIns="0" tIns="0" rIns="0" bIns="0" rtlCol="0"/>
          <a:lstStyle/>
          <a:p>
            <a:endParaRPr/>
          </a:p>
        </p:txBody>
      </p:sp>
      <p:sp>
        <p:nvSpPr>
          <p:cNvPr id="44" name="object 44"/>
          <p:cNvSpPr/>
          <p:nvPr/>
        </p:nvSpPr>
        <p:spPr>
          <a:xfrm>
            <a:off x="3306673" y="3349793"/>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5" name="object 45"/>
          <p:cNvSpPr/>
          <p:nvPr/>
        </p:nvSpPr>
        <p:spPr>
          <a:xfrm>
            <a:off x="4474744" y="3317394"/>
            <a:ext cx="40640" cy="43180"/>
          </a:xfrm>
          <a:custGeom>
            <a:avLst/>
            <a:gdLst/>
            <a:ahLst/>
            <a:cxnLst/>
            <a:rect l="l" t="t" r="r" b="b"/>
            <a:pathLst>
              <a:path w="40639" h="43179">
                <a:moveTo>
                  <a:pt x="23574" y="42824"/>
                </a:moveTo>
                <a:lnTo>
                  <a:pt x="0" y="21999"/>
                </a:lnTo>
                <a:lnTo>
                  <a:pt x="40399" y="0"/>
                </a:lnTo>
                <a:lnTo>
                  <a:pt x="23574" y="42824"/>
                </a:lnTo>
                <a:close/>
              </a:path>
            </a:pathLst>
          </a:custGeom>
          <a:solidFill>
            <a:srgbClr val="666666"/>
          </a:solidFill>
        </p:spPr>
        <p:txBody>
          <a:bodyPr wrap="square" lIns="0" tIns="0" rIns="0" bIns="0" rtlCol="0"/>
          <a:lstStyle/>
          <a:p>
            <a:endParaRPr/>
          </a:p>
        </p:txBody>
      </p:sp>
      <p:sp>
        <p:nvSpPr>
          <p:cNvPr id="46" name="object 46"/>
          <p:cNvSpPr/>
          <p:nvPr/>
        </p:nvSpPr>
        <p:spPr>
          <a:xfrm>
            <a:off x="4474744" y="3317394"/>
            <a:ext cx="40640" cy="43180"/>
          </a:xfrm>
          <a:custGeom>
            <a:avLst/>
            <a:gdLst/>
            <a:ahLst/>
            <a:cxnLst/>
            <a:rect l="l" t="t" r="r" b="b"/>
            <a:pathLst>
              <a:path w="40639" h="43179">
                <a:moveTo>
                  <a:pt x="23574" y="42824"/>
                </a:moveTo>
                <a:lnTo>
                  <a:pt x="40399" y="0"/>
                </a:lnTo>
                <a:lnTo>
                  <a:pt x="0" y="21999"/>
                </a:lnTo>
                <a:lnTo>
                  <a:pt x="23574" y="42824"/>
                </a:lnTo>
                <a:close/>
              </a:path>
            </a:pathLst>
          </a:custGeom>
          <a:ln w="9524">
            <a:solidFill>
              <a:srgbClr val="666666"/>
            </a:solidFill>
          </a:ln>
        </p:spPr>
        <p:txBody>
          <a:bodyPr wrap="square" lIns="0" tIns="0" rIns="0" bIns="0" rtlCol="0"/>
          <a:lstStyle/>
          <a:p>
            <a:endParaRPr/>
          </a:p>
        </p:txBody>
      </p:sp>
      <p:sp>
        <p:nvSpPr>
          <p:cNvPr id="47" name="object 47"/>
          <p:cNvSpPr/>
          <p:nvPr/>
        </p:nvSpPr>
        <p:spPr>
          <a:xfrm>
            <a:off x="3306671" y="2435283"/>
            <a:ext cx="1191260" cy="2251075"/>
          </a:xfrm>
          <a:custGeom>
            <a:avLst/>
            <a:gdLst/>
            <a:ahLst/>
            <a:cxnLst/>
            <a:rect l="l" t="t" r="r" b="b"/>
            <a:pathLst>
              <a:path w="1191260" h="2251075">
                <a:moveTo>
                  <a:pt x="0" y="2250482"/>
                </a:moveTo>
                <a:lnTo>
                  <a:pt x="1190972" y="0"/>
                </a:lnTo>
              </a:path>
            </a:pathLst>
          </a:custGeom>
          <a:ln w="9524">
            <a:solidFill>
              <a:srgbClr val="666666"/>
            </a:solidFill>
          </a:ln>
        </p:spPr>
        <p:txBody>
          <a:bodyPr wrap="square" lIns="0" tIns="0" rIns="0" bIns="0" rtlCol="0"/>
          <a:lstStyle/>
          <a:p>
            <a:endParaRPr/>
          </a:p>
        </p:txBody>
      </p:sp>
      <p:sp>
        <p:nvSpPr>
          <p:cNvPr id="48" name="object 48"/>
          <p:cNvSpPr/>
          <p:nvPr/>
        </p:nvSpPr>
        <p:spPr>
          <a:xfrm>
            <a:off x="4483744" y="2397077"/>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49" name="object 49"/>
          <p:cNvSpPr/>
          <p:nvPr/>
        </p:nvSpPr>
        <p:spPr>
          <a:xfrm>
            <a:off x="4483743" y="2397077"/>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0" name="object 50"/>
          <p:cNvSpPr/>
          <p:nvPr/>
        </p:nvSpPr>
        <p:spPr>
          <a:xfrm>
            <a:off x="5182318" y="2384620"/>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1" name="object 51"/>
          <p:cNvSpPr/>
          <p:nvPr/>
        </p:nvSpPr>
        <p:spPr>
          <a:xfrm>
            <a:off x="6342866" y="2368887"/>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2" name="object 52"/>
          <p:cNvSpPr/>
          <p:nvPr/>
        </p:nvSpPr>
        <p:spPr>
          <a:xfrm>
            <a:off x="6342866" y="2368887"/>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3" name="object 53"/>
          <p:cNvSpPr/>
          <p:nvPr/>
        </p:nvSpPr>
        <p:spPr>
          <a:xfrm>
            <a:off x="5182317" y="2384620"/>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54" name="object 54"/>
          <p:cNvSpPr/>
          <p:nvPr/>
        </p:nvSpPr>
        <p:spPr>
          <a:xfrm>
            <a:off x="6344965" y="3259770"/>
            <a:ext cx="44451" cy="38735"/>
          </a:xfrm>
          <a:custGeom>
            <a:avLst/>
            <a:gdLst/>
            <a:ahLst/>
            <a:cxnLst/>
            <a:rect l="l" t="t" r="r" b="b"/>
            <a:pathLst>
              <a:path w="44450" h="38735">
                <a:moveTo>
                  <a:pt x="43949" y="38649"/>
                </a:moveTo>
                <a:lnTo>
                  <a:pt x="0" y="25099"/>
                </a:lnTo>
                <a:lnTo>
                  <a:pt x="18999" y="0"/>
                </a:lnTo>
                <a:lnTo>
                  <a:pt x="43949" y="38649"/>
                </a:lnTo>
                <a:close/>
              </a:path>
            </a:pathLst>
          </a:custGeom>
          <a:solidFill>
            <a:srgbClr val="666666"/>
          </a:solidFill>
        </p:spPr>
        <p:txBody>
          <a:bodyPr wrap="square" lIns="0" tIns="0" rIns="0" bIns="0" rtlCol="0"/>
          <a:lstStyle/>
          <a:p>
            <a:endParaRPr/>
          </a:p>
        </p:txBody>
      </p:sp>
      <p:sp>
        <p:nvSpPr>
          <p:cNvPr id="55" name="object 55"/>
          <p:cNvSpPr/>
          <p:nvPr/>
        </p:nvSpPr>
        <p:spPr>
          <a:xfrm>
            <a:off x="6344965" y="3259770"/>
            <a:ext cx="44451" cy="38735"/>
          </a:xfrm>
          <a:custGeom>
            <a:avLst/>
            <a:gdLst/>
            <a:ahLst/>
            <a:cxnLst/>
            <a:rect l="l" t="t" r="r" b="b"/>
            <a:pathLst>
              <a:path w="44450" h="38735">
                <a:moveTo>
                  <a:pt x="0" y="25099"/>
                </a:moveTo>
                <a:lnTo>
                  <a:pt x="43949" y="38649"/>
                </a:lnTo>
                <a:lnTo>
                  <a:pt x="18999" y="0"/>
                </a:lnTo>
                <a:lnTo>
                  <a:pt x="0" y="25099"/>
                </a:lnTo>
                <a:close/>
              </a:path>
            </a:pathLst>
          </a:custGeom>
          <a:ln w="9524">
            <a:solidFill>
              <a:srgbClr val="666666"/>
            </a:solidFill>
          </a:ln>
        </p:spPr>
        <p:txBody>
          <a:bodyPr wrap="square" lIns="0" tIns="0" rIns="0" bIns="0" rtlCol="0"/>
          <a:lstStyle/>
          <a:p>
            <a:endParaRPr/>
          </a:p>
        </p:txBody>
      </p:sp>
      <p:sp>
        <p:nvSpPr>
          <p:cNvPr id="56" name="object 56"/>
          <p:cNvSpPr/>
          <p:nvPr/>
        </p:nvSpPr>
        <p:spPr>
          <a:xfrm>
            <a:off x="5182318" y="2384620"/>
            <a:ext cx="1186815" cy="1797051"/>
          </a:xfrm>
          <a:custGeom>
            <a:avLst/>
            <a:gdLst/>
            <a:ahLst/>
            <a:cxnLst/>
            <a:rect l="l" t="t" r="r" b="b"/>
            <a:pathLst>
              <a:path w="1186814" h="1797050">
                <a:moveTo>
                  <a:pt x="0" y="0"/>
                </a:moveTo>
                <a:lnTo>
                  <a:pt x="1186197" y="1796696"/>
                </a:lnTo>
              </a:path>
            </a:pathLst>
          </a:custGeom>
          <a:ln w="9524">
            <a:solidFill>
              <a:srgbClr val="666666"/>
            </a:solidFill>
          </a:ln>
        </p:spPr>
        <p:txBody>
          <a:bodyPr wrap="square" lIns="0" tIns="0" rIns="0" bIns="0" rtlCol="0"/>
          <a:lstStyle/>
          <a:p>
            <a:endParaRPr/>
          </a:p>
        </p:txBody>
      </p:sp>
      <p:sp>
        <p:nvSpPr>
          <p:cNvPr id="57" name="object 57"/>
          <p:cNvSpPr/>
          <p:nvPr/>
        </p:nvSpPr>
        <p:spPr>
          <a:xfrm>
            <a:off x="6355392" y="4172667"/>
            <a:ext cx="37465" cy="45085"/>
          </a:xfrm>
          <a:custGeom>
            <a:avLst/>
            <a:gdLst/>
            <a:ahLst/>
            <a:cxnLst/>
            <a:rect l="l" t="t" r="r" b="b"/>
            <a:pathLst>
              <a:path w="37464" h="45085">
                <a:moveTo>
                  <a:pt x="36949" y="44724"/>
                </a:moveTo>
                <a:lnTo>
                  <a:pt x="0" y="17324"/>
                </a:lnTo>
                <a:lnTo>
                  <a:pt x="26274" y="0"/>
                </a:lnTo>
                <a:lnTo>
                  <a:pt x="36949" y="44724"/>
                </a:lnTo>
                <a:close/>
              </a:path>
            </a:pathLst>
          </a:custGeom>
          <a:solidFill>
            <a:srgbClr val="666666"/>
          </a:solidFill>
        </p:spPr>
        <p:txBody>
          <a:bodyPr wrap="square" lIns="0" tIns="0" rIns="0" bIns="0" rtlCol="0"/>
          <a:lstStyle/>
          <a:p>
            <a:endParaRPr/>
          </a:p>
        </p:txBody>
      </p:sp>
      <p:sp>
        <p:nvSpPr>
          <p:cNvPr id="58" name="object 58"/>
          <p:cNvSpPr/>
          <p:nvPr/>
        </p:nvSpPr>
        <p:spPr>
          <a:xfrm>
            <a:off x="6355392" y="4172667"/>
            <a:ext cx="37465" cy="45085"/>
          </a:xfrm>
          <a:custGeom>
            <a:avLst/>
            <a:gdLst/>
            <a:ahLst/>
            <a:cxnLst/>
            <a:rect l="l" t="t" r="r" b="b"/>
            <a:pathLst>
              <a:path w="37464" h="45085">
                <a:moveTo>
                  <a:pt x="0" y="17324"/>
                </a:moveTo>
                <a:lnTo>
                  <a:pt x="36949" y="44724"/>
                </a:lnTo>
                <a:lnTo>
                  <a:pt x="26274" y="0"/>
                </a:lnTo>
                <a:lnTo>
                  <a:pt x="0" y="17324"/>
                </a:lnTo>
                <a:close/>
              </a:path>
            </a:pathLst>
          </a:custGeom>
          <a:ln w="9524">
            <a:solidFill>
              <a:srgbClr val="666666"/>
            </a:solidFill>
          </a:ln>
        </p:spPr>
        <p:txBody>
          <a:bodyPr wrap="square" lIns="0" tIns="0" rIns="0" bIns="0" rtlCol="0"/>
          <a:lstStyle/>
          <a:p>
            <a:endParaRPr/>
          </a:p>
        </p:txBody>
      </p:sp>
      <p:sp>
        <p:nvSpPr>
          <p:cNvPr id="59" name="object 59"/>
          <p:cNvSpPr/>
          <p:nvPr/>
        </p:nvSpPr>
        <p:spPr>
          <a:xfrm>
            <a:off x="5182317" y="2419121"/>
            <a:ext cx="1172211" cy="887731"/>
          </a:xfrm>
          <a:custGeom>
            <a:avLst/>
            <a:gdLst/>
            <a:ahLst/>
            <a:cxnLst/>
            <a:rect l="l" t="t" r="r" b="b"/>
            <a:pathLst>
              <a:path w="1172210" h="887729">
                <a:moveTo>
                  <a:pt x="0" y="887695"/>
                </a:moveTo>
                <a:lnTo>
                  <a:pt x="1172147" y="0"/>
                </a:lnTo>
              </a:path>
            </a:pathLst>
          </a:custGeom>
          <a:ln w="9524">
            <a:solidFill>
              <a:srgbClr val="666666"/>
            </a:solidFill>
          </a:ln>
        </p:spPr>
        <p:txBody>
          <a:bodyPr wrap="square" lIns="0" tIns="0" rIns="0" bIns="0" rtlCol="0"/>
          <a:lstStyle/>
          <a:p>
            <a:endParaRPr/>
          </a:p>
        </p:txBody>
      </p:sp>
      <p:sp>
        <p:nvSpPr>
          <p:cNvPr id="60" name="object 60"/>
          <p:cNvSpPr/>
          <p:nvPr/>
        </p:nvSpPr>
        <p:spPr>
          <a:xfrm>
            <a:off x="6344965" y="2393029"/>
            <a:ext cx="44451" cy="38735"/>
          </a:xfrm>
          <a:custGeom>
            <a:avLst/>
            <a:gdLst/>
            <a:ahLst/>
            <a:cxnLst/>
            <a:rect l="l" t="t" r="r" b="b"/>
            <a:pathLst>
              <a:path w="44450" h="38735">
                <a:moveTo>
                  <a:pt x="18999" y="38637"/>
                </a:moveTo>
                <a:lnTo>
                  <a:pt x="0" y="13554"/>
                </a:lnTo>
                <a:lnTo>
                  <a:pt x="43949" y="0"/>
                </a:lnTo>
                <a:lnTo>
                  <a:pt x="18999" y="38637"/>
                </a:lnTo>
                <a:close/>
              </a:path>
            </a:pathLst>
          </a:custGeom>
          <a:solidFill>
            <a:srgbClr val="666666"/>
          </a:solidFill>
        </p:spPr>
        <p:txBody>
          <a:bodyPr wrap="square" lIns="0" tIns="0" rIns="0" bIns="0" rtlCol="0"/>
          <a:lstStyle/>
          <a:p>
            <a:endParaRPr/>
          </a:p>
        </p:txBody>
      </p:sp>
      <p:sp>
        <p:nvSpPr>
          <p:cNvPr id="61" name="object 61"/>
          <p:cNvSpPr/>
          <p:nvPr/>
        </p:nvSpPr>
        <p:spPr>
          <a:xfrm>
            <a:off x="6344965" y="2393029"/>
            <a:ext cx="44451" cy="38735"/>
          </a:xfrm>
          <a:custGeom>
            <a:avLst/>
            <a:gdLst/>
            <a:ahLst/>
            <a:cxnLst/>
            <a:rect l="l" t="t" r="r" b="b"/>
            <a:pathLst>
              <a:path w="44450" h="38735">
                <a:moveTo>
                  <a:pt x="18999" y="38637"/>
                </a:moveTo>
                <a:lnTo>
                  <a:pt x="43949" y="0"/>
                </a:lnTo>
                <a:lnTo>
                  <a:pt x="0" y="13554"/>
                </a:lnTo>
                <a:lnTo>
                  <a:pt x="18999" y="38637"/>
                </a:lnTo>
                <a:close/>
              </a:path>
            </a:pathLst>
          </a:custGeom>
          <a:ln w="9524">
            <a:solidFill>
              <a:srgbClr val="666666"/>
            </a:solidFill>
          </a:ln>
        </p:spPr>
        <p:txBody>
          <a:bodyPr wrap="square" lIns="0" tIns="0" rIns="0" bIns="0" rtlCol="0"/>
          <a:lstStyle/>
          <a:p>
            <a:endParaRPr/>
          </a:p>
        </p:txBody>
      </p:sp>
      <p:sp>
        <p:nvSpPr>
          <p:cNvPr id="62" name="object 62"/>
          <p:cNvSpPr/>
          <p:nvPr/>
        </p:nvSpPr>
        <p:spPr>
          <a:xfrm>
            <a:off x="5182318" y="330681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3" name="object 63"/>
          <p:cNvSpPr/>
          <p:nvPr/>
        </p:nvSpPr>
        <p:spPr>
          <a:xfrm>
            <a:off x="6342866" y="3291094"/>
            <a:ext cx="43815" cy="31751"/>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64" name="object 64"/>
          <p:cNvSpPr/>
          <p:nvPr/>
        </p:nvSpPr>
        <p:spPr>
          <a:xfrm>
            <a:off x="6342866" y="3291094"/>
            <a:ext cx="43815" cy="31751"/>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5" name="object 65"/>
          <p:cNvSpPr/>
          <p:nvPr/>
        </p:nvSpPr>
        <p:spPr>
          <a:xfrm>
            <a:off x="5182317" y="3306817"/>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66" name="object 66"/>
          <p:cNvSpPr/>
          <p:nvPr/>
        </p:nvSpPr>
        <p:spPr>
          <a:xfrm>
            <a:off x="6344965" y="4181967"/>
            <a:ext cx="44451" cy="38735"/>
          </a:xfrm>
          <a:custGeom>
            <a:avLst/>
            <a:gdLst/>
            <a:ahLst/>
            <a:cxnLst/>
            <a:rect l="l" t="t" r="r" b="b"/>
            <a:pathLst>
              <a:path w="44450" h="38735">
                <a:moveTo>
                  <a:pt x="43949" y="38649"/>
                </a:moveTo>
                <a:lnTo>
                  <a:pt x="0" y="25099"/>
                </a:lnTo>
                <a:lnTo>
                  <a:pt x="18999" y="0"/>
                </a:lnTo>
                <a:lnTo>
                  <a:pt x="43949" y="38649"/>
                </a:lnTo>
                <a:close/>
              </a:path>
            </a:pathLst>
          </a:custGeom>
          <a:solidFill>
            <a:srgbClr val="666666"/>
          </a:solidFill>
        </p:spPr>
        <p:txBody>
          <a:bodyPr wrap="square" lIns="0" tIns="0" rIns="0" bIns="0" rtlCol="0"/>
          <a:lstStyle/>
          <a:p>
            <a:endParaRPr/>
          </a:p>
        </p:txBody>
      </p:sp>
      <p:sp>
        <p:nvSpPr>
          <p:cNvPr id="67" name="object 67"/>
          <p:cNvSpPr/>
          <p:nvPr/>
        </p:nvSpPr>
        <p:spPr>
          <a:xfrm>
            <a:off x="6344965" y="4181967"/>
            <a:ext cx="44451" cy="38735"/>
          </a:xfrm>
          <a:custGeom>
            <a:avLst/>
            <a:gdLst/>
            <a:ahLst/>
            <a:cxnLst/>
            <a:rect l="l" t="t" r="r" b="b"/>
            <a:pathLst>
              <a:path w="44450" h="38735">
                <a:moveTo>
                  <a:pt x="0" y="25099"/>
                </a:moveTo>
                <a:lnTo>
                  <a:pt x="43949" y="38649"/>
                </a:lnTo>
                <a:lnTo>
                  <a:pt x="18999" y="0"/>
                </a:lnTo>
                <a:lnTo>
                  <a:pt x="0" y="25099"/>
                </a:lnTo>
                <a:close/>
              </a:path>
            </a:pathLst>
          </a:custGeom>
          <a:ln w="9524">
            <a:solidFill>
              <a:srgbClr val="666666"/>
            </a:solidFill>
          </a:ln>
        </p:spPr>
        <p:txBody>
          <a:bodyPr wrap="square" lIns="0" tIns="0" rIns="0" bIns="0" rtlCol="0"/>
          <a:lstStyle/>
          <a:p>
            <a:endParaRPr/>
          </a:p>
        </p:txBody>
      </p:sp>
      <p:sp>
        <p:nvSpPr>
          <p:cNvPr id="68" name="object 68"/>
          <p:cNvSpPr/>
          <p:nvPr/>
        </p:nvSpPr>
        <p:spPr>
          <a:xfrm>
            <a:off x="5182318" y="2432312"/>
            <a:ext cx="1186815" cy="1797051"/>
          </a:xfrm>
          <a:custGeom>
            <a:avLst/>
            <a:gdLst/>
            <a:ahLst/>
            <a:cxnLst/>
            <a:rect l="l" t="t" r="r" b="b"/>
            <a:pathLst>
              <a:path w="1186814" h="1797050">
                <a:moveTo>
                  <a:pt x="0" y="1796703"/>
                </a:moveTo>
                <a:lnTo>
                  <a:pt x="1186197" y="0"/>
                </a:lnTo>
              </a:path>
            </a:pathLst>
          </a:custGeom>
          <a:ln w="9524">
            <a:solidFill>
              <a:srgbClr val="666666"/>
            </a:solidFill>
          </a:ln>
        </p:spPr>
        <p:txBody>
          <a:bodyPr wrap="square" lIns="0" tIns="0" rIns="0" bIns="0" rtlCol="0"/>
          <a:lstStyle/>
          <a:p>
            <a:endParaRPr/>
          </a:p>
        </p:txBody>
      </p:sp>
      <p:sp>
        <p:nvSpPr>
          <p:cNvPr id="69" name="object 69"/>
          <p:cNvSpPr/>
          <p:nvPr/>
        </p:nvSpPr>
        <p:spPr>
          <a:xfrm>
            <a:off x="6355392" y="2396240"/>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0" name="object 70"/>
          <p:cNvSpPr/>
          <p:nvPr/>
        </p:nvSpPr>
        <p:spPr>
          <a:xfrm>
            <a:off x="6355392" y="2396240"/>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1" name="object 71"/>
          <p:cNvSpPr/>
          <p:nvPr/>
        </p:nvSpPr>
        <p:spPr>
          <a:xfrm>
            <a:off x="5182317" y="3341317"/>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2" name="object 72"/>
          <p:cNvSpPr/>
          <p:nvPr/>
        </p:nvSpPr>
        <p:spPr>
          <a:xfrm>
            <a:off x="6344965" y="3315219"/>
            <a:ext cx="44451" cy="38735"/>
          </a:xfrm>
          <a:custGeom>
            <a:avLst/>
            <a:gdLst/>
            <a:ahLst/>
            <a:cxnLst/>
            <a:rect l="l" t="t" r="r" b="b"/>
            <a:pathLst>
              <a:path w="44450" h="38735">
                <a:moveTo>
                  <a:pt x="18999" y="38649"/>
                </a:moveTo>
                <a:lnTo>
                  <a:pt x="0" y="13549"/>
                </a:lnTo>
                <a:lnTo>
                  <a:pt x="43949" y="0"/>
                </a:lnTo>
                <a:lnTo>
                  <a:pt x="18999" y="38649"/>
                </a:lnTo>
                <a:close/>
              </a:path>
            </a:pathLst>
          </a:custGeom>
          <a:solidFill>
            <a:srgbClr val="666666"/>
          </a:solidFill>
        </p:spPr>
        <p:txBody>
          <a:bodyPr wrap="square" lIns="0" tIns="0" rIns="0" bIns="0" rtlCol="0"/>
          <a:lstStyle/>
          <a:p>
            <a:endParaRPr/>
          </a:p>
        </p:txBody>
      </p:sp>
      <p:sp>
        <p:nvSpPr>
          <p:cNvPr id="73" name="object 73"/>
          <p:cNvSpPr/>
          <p:nvPr/>
        </p:nvSpPr>
        <p:spPr>
          <a:xfrm>
            <a:off x="6344965" y="3315219"/>
            <a:ext cx="44451" cy="38735"/>
          </a:xfrm>
          <a:custGeom>
            <a:avLst/>
            <a:gdLst/>
            <a:ahLst/>
            <a:cxnLst/>
            <a:rect l="l" t="t" r="r" b="b"/>
            <a:pathLst>
              <a:path w="44450" h="38735">
                <a:moveTo>
                  <a:pt x="18999" y="38649"/>
                </a:moveTo>
                <a:lnTo>
                  <a:pt x="43949" y="0"/>
                </a:lnTo>
                <a:lnTo>
                  <a:pt x="0" y="13549"/>
                </a:lnTo>
                <a:lnTo>
                  <a:pt x="18999" y="38649"/>
                </a:lnTo>
                <a:close/>
              </a:path>
            </a:pathLst>
          </a:custGeom>
          <a:ln w="9524">
            <a:solidFill>
              <a:srgbClr val="666666"/>
            </a:solidFill>
          </a:ln>
        </p:spPr>
        <p:txBody>
          <a:bodyPr wrap="square" lIns="0" tIns="0" rIns="0" bIns="0" rtlCol="0"/>
          <a:lstStyle/>
          <a:p>
            <a:endParaRPr/>
          </a:p>
        </p:txBody>
      </p:sp>
      <p:sp>
        <p:nvSpPr>
          <p:cNvPr id="74" name="object 74"/>
          <p:cNvSpPr/>
          <p:nvPr/>
        </p:nvSpPr>
        <p:spPr>
          <a:xfrm>
            <a:off x="5182318" y="4229016"/>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5" name="object 75"/>
          <p:cNvSpPr/>
          <p:nvPr/>
        </p:nvSpPr>
        <p:spPr>
          <a:xfrm>
            <a:off x="6342866" y="4213291"/>
            <a:ext cx="43815" cy="31751"/>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76" name="object 76"/>
          <p:cNvSpPr/>
          <p:nvPr/>
        </p:nvSpPr>
        <p:spPr>
          <a:xfrm>
            <a:off x="6342866" y="4213291"/>
            <a:ext cx="43815" cy="31751"/>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77" name="object 77"/>
          <p:cNvSpPr/>
          <p:nvPr/>
        </p:nvSpPr>
        <p:spPr>
          <a:xfrm>
            <a:off x="5182317" y="4263516"/>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8" name="object 78"/>
          <p:cNvSpPr/>
          <p:nvPr/>
        </p:nvSpPr>
        <p:spPr>
          <a:xfrm>
            <a:off x="6344965" y="4237418"/>
            <a:ext cx="44451" cy="38735"/>
          </a:xfrm>
          <a:custGeom>
            <a:avLst/>
            <a:gdLst/>
            <a:ahLst/>
            <a:cxnLst/>
            <a:rect l="l" t="t" r="r" b="b"/>
            <a:pathLst>
              <a:path w="44450" h="38735">
                <a:moveTo>
                  <a:pt x="18999" y="38649"/>
                </a:moveTo>
                <a:lnTo>
                  <a:pt x="0" y="13549"/>
                </a:lnTo>
                <a:lnTo>
                  <a:pt x="43949" y="0"/>
                </a:lnTo>
                <a:lnTo>
                  <a:pt x="18999" y="38649"/>
                </a:lnTo>
                <a:close/>
              </a:path>
            </a:pathLst>
          </a:custGeom>
          <a:solidFill>
            <a:srgbClr val="666666"/>
          </a:solidFill>
        </p:spPr>
        <p:txBody>
          <a:bodyPr wrap="square" lIns="0" tIns="0" rIns="0" bIns="0" rtlCol="0"/>
          <a:lstStyle/>
          <a:p>
            <a:endParaRPr/>
          </a:p>
        </p:txBody>
      </p:sp>
      <p:sp>
        <p:nvSpPr>
          <p:cNvPr id="79" name="object 79"/>
          <p:cNvSpPr/>
          <p:nvPr/>
        </p:nvSpPr>
        <p:spPr>
          <a:xfrm>
            <a:off x="6344965" y="4237418"/>
            <a:ext cx="44451" cy="38735"/>
          </a:xfrm>
          <a:custGeom>
            <a:avLst/>
            <a:gdLst/>
            <a:ahLst/>
            <a:cxnLst/>
            <a:rect l="l" t="t" r="r" b="b"/>
            <a:pathLst>
              <a:path w="44450" h="38735">
                <a:moveTo>
                  <a:pt x="18999" y="38649"/>
                </a:moveTo>
                <a:lnTo>
                  <a:pt x="43949" y="0"/>
                </a:lnTo>
                <a:lnTo>
                  <a:pt x="0" y="13549"/>
                </a:lnTo>
                <a:lnTo>
                  <a:pt x="18999" y="38649"/>
                </a:lnTo>
                <a:close/>
              </a:path>
            </a:pathLst>
          </a:custGeom>
          <a:ln w="9524">
            <a:solidFill>
              <a:srgbClr val="666666"/>
            </a:solidFill>
          </a:ln>
        </p:spPr>
        <p:txBody>
          <a:bodyPr wrap="square" lIns="0" tIns="0" rIns="0" bIns="0" rtlCol="0"/>
          <a:lstStyle/>
          <a:p>
            <a:endParaRPr/>
          </a:p>
        </p:txBody>
      </p:sp>
      <p:sp>
        <p:nvSpPr>
          <p:cNvPr id="80" name="object 80"/>
          <p:cNvSpPr/>
          <p:nvPr/>
        </p:nvSpPr>
        <p:spPr>
          <a:xfrm>
            <a:off x="5182318" y="3354517"/>
            <a:ext cx="1186815" cy="1797051"/>
          </a:xfrm>
          <a:custGeom>
            <a:avLst/>
            <a:gdLst/>
            <a:ahLst/>
            <a:cxnLst/>
            <a:rect l="l" t="t" r="r" b="b"/>
            <a:pathLst>
              <a:path w="1186814" h="1797050">
                <a:moveTo>
                  <a:pt x="0" y="1796696"/>
                </a:moveTo>
                <a:lnTo>
                  <a:pt x="1186197" y="0"/>
                </a:lnTo>
              </a:path>
            </a:pathLst>
          </a:custGeom>
          <a:ln w="9524">
            <a:solidFill>
              <a:srgbClr val="666666"/>
            </a:solidFill>
          </a:ln>
        </p:spPr>
        <p:txBody>
          <a:bodyPr wrap="square" lIns="0" tIns="0" rIns="0" bIns="0" rtlCol="0"/>
          <a:lstStyle/>
          <a:p>
            <a:endParaRPr/>
          </a:p>
        </p:txBody>
      </p:sp>
      <p:sp>
        <p:nvSpPr>
          <p:cNvPr id="81" name="object 81"/>
          <p:cNvSpPr/>
          <p:nvPr/>
        </p:nvSpPr>
        <p:spPr>
          <a:xfrm>
            <a:off x="6355392" y="3318444"/>
            <a:ext cx="37465" cy="45085"/>
          </a:xfrm>
          <a:custGeom>
            <a:avLst/>
            <a:gdLst/>
            <a:ahLst/>
            <a:cxnLst/>
            <a:rect l="l" t="t" r="r" b="b"/>
            <a:pathLst>
              <a:path w="37464" h="45085">
                <a:moveTo>
                  <a:pt x="26274" y="44724"/>
                </a:moveTo>
                <a:lnTo>
                  <a:pt x="0" y="27399"/>
                </a:lnTo>
                <a:lnTo>
                  <a:pt x="36949" y="0"/>
                </a:lnTo>
                <a:lnTo>
                  <a:pt x="26274" y="44724"/>
                </a:lnTo>
                <a:close/>
              </a:path>
            </a:pathLst>
          </a:custGeom>
          <a:solidFill>
            <a:srgbClr val="666666"/>
          </a:solidFill>
        </p:spPr>
        <p:txBody>
          <a:bodyPr wrap="square" lIns="0" tIns="0" rIns="0" bIns="0" rtlCol="0"/>
          <a:lstStyle/>
          <a:p>
            <a:endParaRPr/>
          </a:p>
        </p:txBody>
      </p:sp>
      <p:sp>
        <p:nvSpPr>
          <p:cNvPr id="82" name="object 82"/>
          <p:cNvSpPr/>
          <p:nvPr/>
        </p:nvSpPr>
        <p:spPr>
          <a:xfrm>
            <a:off x="6355392" y="3318444"/>
            <a:ext cx="37465" cy="45085"/>
          </a:xfrm>
          <a:custGeom>
            <a:avLst/>
            <a:gdLst/>
            <a:ahLst/>
            <a:cxnLst/>
            <a:rect l="l" t="t" r="r" b="b"/>
            <a:pathLst>
              <a:path w="37464" h="45085">
                <a:moveTo>
                  <a:pt x="26274" y="44724"/>
                </a:moveTo>
                <a:lnTo>
                  <a:pt x="36949" y="0"/>
                </a:lnTo>
                <a:lnTo>
                  <a:pt x="0" y="27399"/>
                </a:lnTo>
                <a:lnTo>
                  <a:pt x="26274" y="44724"/>
                </a:lnTo>
                <a:close/>
              </a:path>
            </a:pathLst>
          </a:custGeom>
          <a:ln w="9524">
            <a:solidFill>
              <a:srgbClr val="666666"/>
            </a:solidFill>
          </a:ln>
        </p:spPr>
        <p:txBody>
          <a:bodyPr wrap="square" lIns="0" tIns="0" rIns="0" bIns="0" rtlCol="0"/>
          <a:lstStyle/>
          <a:p>
            <a:endParaRPr/>
          </a:p>
        </p:txBody>
      </p:sp>
      <p:sp>
        <p:nvSpPr>
          <p:cNvPr id="83" name="object 83"/>
          <p:cNvSpPr/>
          <p:nvPr/>
        </p:nvSpPr>
        <p:spPr>
          <a:xfrm>
            <a:off x="5182318" y="2436929"/>
            <a:ext cx="1195071" cy="2714625"/>
          </a:xfrm>
          <a:custGeom>
            <a:avLst/>
            <a:gdLst/>
            <a:ahLst/>
            <a:cxnLst/>
            <a:rect l="l" t="t" r="r" b="b"/>
            <a:pathLst>
              <a:path w="1195070" h="2714625">
                <a:moveTo>
                  <a:pt x="0" y="2714287"/>
                </a:moveTo>
                <a:lnTo>
                  <a:pt x="1194672" y="0"/>
                </a:lnTo>
              </a:path>
            </a:pathLst>
          </a:custGeom>
          <a:ln w="9524">
            <a:solidFill>
              <a:srgbClr val="666666"/>
            </a:solidFill>
          </a:ln>
        </p:spPr>
        <p:txBody>
          <a:bodyPr wrap="square" lIns="0" tIns="0" rIns="0" bIns="0" rtlCol="0"/>
          <a:lstStyle/>
          <a:p>
            <a:endParaRPr/>
          </a:p>
        </p:txBody>
      </p:sp>
      <p:sp>
        <p:nvSpPr>
          <p:cNvPr id="84" name="object 84"/>
          <p:cNvSpPr/>
          <p:nvPr/>
        </p:nvSpPr>
        <p:spPr>
          <a:xfrm>
            <a:off x="6362591" y="2397365"/>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5" name="object 85"/>
          <p:cNvSpPr/>
          <p:nvPr/>
        </p:nvSpPr>
        <p:spPr>
          <a:xfrm>
            <a:off x="6362591" y="2397365"/>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86" name="object 86"/>
          <p:cNvSpPr/>
          <p:nvPr/>
        </p:nvSpPr>
        <p:spPr>
          <a:xfrm>
            <a:off x="7057963" y="2384620"/>
            <a:ext cx="1164591" cy="436880"/>
          </a:xfrm>
          <a:custGeom>
            <a:avLst/>
            <a:gdLst/>
            <a:ahLst/>
            <a:cxnLst/>
            <a:rect l="l" t="t" r="r" b="b"/>
            <a:pathLst>
              <a:path w="1164590" h="436880">
                <a:moveTo>
                  <a:pt x="0" y="0"/>
                </a:moveTo>
                <a:lnTo>
                  <a:pt x="1164197" y="436824"/>
                </a:lnTo>
              </a:path>
            </a:pathLst>
          </a:custGeom>
          <a:ln w="9524">
            <a:solidFill>
              <a:srgbClr val="666666"/>
            </a:solidFill>
          </a:ln>
        </p:spPr>
        <p:txBody>
          <a:bodyPr wrap="square" lIns="0" tIns="0" rIns="0" bIns="0" rtlCol="0"/>
          <a:lstStyle/>
          <a:p>
            <a:endParaRPr/>
          </a:p>
        </p:txBody>
      </p:sp>
      <p:sp>
        <p:nvSpPr>
          <p:cNvPr id="87" name="object 87"/>
          <p:cNvSpPr/>
          <p:nvPr/>
        </p:nvSpPr>
        <p:spPr>
          <a:xfrm>
            <a:off x="8216637" y="2806719"/>
            <a:ext cx="46355" cy="30480"/>
          </a:xfrm>
          <a:custGeom>
            <a:avLst/>
            <a:gdLst/>
            <a:ahLst/>
            <a:cxnLst/>
            <a:rect l="l" t="t" r="r" b="b"/>
            <a:pathLst>
              <a:path w="46354" h="30480">
                <a:moveTo>
                  <a:pt x="45999" y="29899"/>
                </a:moveTo>
                <a:lnTo>
                  <a:pt x="0" y="29449"/>
                </a:lnTo>
                <a:lnTo>
                  <a:pt x="11049" y="0"/>
                </a:lnTo>
                <a:lnTo>
                  <a:pt x="45999" y="29899"/>
                </a:lnTo>
                <a:close/>
              </a:path>
            </a:pathLst>
          </a:custGeom>
          <a:solidFill>
            <a:srgbClr val="666666"/>
          </a:solidFill>
        </p:spPr>
        <p:txBody>
          <a:bodyPr wrap="square" lIns="0" tIns="0" rIns="0" bIns="0" rtlCol="0"/>
          <a:lstStyle/>
          <a:p>
            <a:endParaRPr/>
          </a:p>
        </p:txBody>
      </p:sp>
      <p:sp>
        <p:nvSpPr>
          <p:cNvPr id="88" name="object 88"/>
          <p:cNvSpPr/>
          <p:nvPr/>
        </p:nvSpPr>
        <p:spPr>
          <a:xfrm>
            <a:off x="8216637" y="2806719"/>
            <a:ext cx="46355" cy="30480"/>
          </a:xfrm>
          <a:custGeom>
            <a:avLst/>
            <a:gdLst/>
            <a:ahLst/>
            <a:cxnLst/>
            <a:rect l="l" t="t" r="r" b="b"/>
            <a:pathLst>
              <a:path w="46354" h="30480">
                <a:moveTo>
                  <a:pt x="0" y="29449"/>
                </a:moveTo>
                <a:lnTo>
                  <a:pt x="45999" y="29899"/>
                </a:lnTo>
                <a:lnTo>
                  <a:pt x="11049" y="0"/>
                </a:lnTo>
                <a:lnTo>
                  <a:pt x="0" y="29449"/>
                </a:lnTo>
                <a:close/>
              </a:path>
            </a:pathLst>
          </a:custGeom>
          <a:ln w="9524">
            <a:solidFill>
              <a:srgbClr val="666666"/>
            </a:solidFill>
          </a:ln>
        </p:spPr>
        <p:txBody>
          <a:bodyPr wrap="square" lIns="0" tIns="0" rIns="0" bIns="0" rtlCol="0"/>
          <a:lstStyle/>
          <a:p>
            <a:endParaRPr/>
          </a:p>
        </p:txBody>
      </p:sp>
      <p:sp>
        <p:nvSpPr>
          <p:cNvPr id="89" name="object 89"/>
          <p:cNvSpPr/>
          <p:nvPr/>
        </p:nvSpPr>
        <p:spPr>
          <a:xfrm>
            <a:off x="7057965" y="2384621"/>
            <a:ext cx="1180465" cy="1336675"/>
          </a:xfrm>
          <a:custGeom>
            <a:avLst/>
            <a:gdLst/>
            <a:ahLst/>
            <a:cxnLst/>
            <a:rect l="l" t="t" r="r" b="b"/>
            <a:pathLst>
              <a:path w="1180465" h="1336675">
                <a:moveTo>
                  <a:pt x="0" y="0"/>
                </a:moveTo>
                <a:lnTo>
                  <a:pt x="1179872" y="1336247"/>
                </a:lnTo>
              </a:path>
            </a:pathLst>
          </a:custGeom>
          <a:ln w="9524">
            <a:solidFill>
              <a:srgbClr val="666666"/>
            </a:solidFill>
          </a:ln>
        </p:spPr>
        <p:txBody>
          <a:bodyPr wrap="square" lIns="0" tIns="0" rIns="0" bIns="0" rtlCol="0"/>
          <a:lstStyle/>
          <a:p>
            <a:endParaRPr/>
          </a:p>
        </p:txBody>
      </p:sp>
      <p:sp>
        <p:nvSpPr>
          <p:cNvPr id="90" name="object 90"/>
          <p:cNvSpPr/>
          <p:nvPr/>
        </p:nvSpPr>
        <p:spPr>
          <a:xfrm>
            <a:off x="8226036" y="3710467"/>
            <a:ext cx="40640" cy="43180"/>
          </a:xfrm>
          <a:custGeom>
            <a:avLst/>
            <a:gdLst/>
            <a:ahLst/>
            <a:cxnLst/>
            <a:rect l="l" t="t" r="r" b="b"/>
            <a:pathLst>
              <a:path w="40640" h="43179">
                <a:moveTo>
                  <a:pt x="40399" y="42799"/>
                </a:moveTo>
                <a:lnTo>
                  <a:pt x="0" y="20824"/>
                </a:lnTo>
                <a:lnTo>
                  <a:pt x="23599" y="0"/>
                </a:lnTo>
                <a:lnTo>
                  <a:pt x="40399" y="42799"/>
                </a:lnTo>
                <a:close/>
              </a:path>
            </a:pathLst>
          </a:custGeom>
          <a:solidFill>
            <a:srgbClr val="666666"/>
          </a:solidFill>
        </p:spPr>
        <p:txBody>
          <a:bodyPr wrap="square" lIns="0" tIns="0" rIns="0" bIns="0" rtlCol="0"/>
          <a:lstStyle/>
          <a:p>
            <a:endParaRPr/>
          </a:p>
        </p:txBody>
      </p:sp>
      <p:sp>
        <p:nvSpPr>
          <p:cNvPr id="91" name="object 91"/>
          <p:cNvSpPr/>
          <p:nvPr/>
        </p:nvSpPr>
        <p:spPr>
          <a:xfrm>
            <a:off x="8226036" y="3710467"/>
            <a:ext cx="40640" cy="43180"/>
          </a:xfrm>
          <a:custGeom>
            <a:avLst/>
            <a:gdLst/>
            <a:ahLst/>
            <a:cxnLst/>
            <a:rect l="l" t="t" r="r" b="b"/>
            <a:pathLst>
              <a:path w="40640" h="43179">
                <a:moveTo>
                  <a:pt x="0" y="20824"/>
                </a:moveTo>
                <a:lnTo>
                  <a:pt x="40399" y="42799"/>
                </a:lnTo>
                <a:lnTo>
                  <a:pt x="23599" y="0"/>
                </a:lnTo>
                <a:lnTo>
                  <a:pt x="0" y="20824"/>
                </a:lnTo>
                <a:close/>
              </a:path>
            </a:pathLst>
          </a:custGeom>
          <a:ln w="9524">
            <a:solidFill>
              <a:srgbClr val="666666"/>
            </a:solidFill>
          </a:ln>
        </p:spPr>
        <p:txBody>
          <a:bodyPr wrap="square" lIns="0" tIns="0" rIns="0" bIns="0" rtlCol="0"/>
          <a:lstStyle/>
          <a:p>
            <a:endParaRPr/>
          </a:p>
        </p:txBody>
      </p:sp>
      <p:sp>
        <p:nvSpPr>
          <p:cNvPr id="92" name="object 92"/>
          <p:cNvSpPr/>
          <p:nvPr/>
        </p:nvSpPr>
        <p:spPr>
          <a:xfrm>
            <a:off x="7057963" y="2384621"/>
            <a:ext cx="1191260" cy="2251075"/>
          </a:xfrm>
          <a:custGeom>
            <a:avLst/>
            <a:gdLst/>
            <a:ahLst/>
            <a:cxnLst/>
            <a:rect l="l" t="t" r="r" b="b"/>
            <a:pathLst>
              <a:path w="1191259" h="2251075">
                <a:moveTo>
                  <a:pt x="0" y="0"/>
                </a:moveTo>
                <a:lnTo>
                  <a:pt x="1190972" y="2250770"/>
                </a:lnTo>
              </a:path>
            </a:pathLst>
          </a:custGeom>
          <a:ln w="9524">
            <a:solidFill>
              <a:srgbClr val="666666"/>
            </a:solidFill>
          </a:ln>
        </p:spPr>
        <p:txBody>
          <a:bodyPr wrap="square" lIns="0" tIns="0" rIns="0" bIns="0" rtlCol="0"/>
          <a:lstStyle/>
          <a:p>
            <a:endParaRPr/>
          </a:p>
        </p:txBody>
      </p:sp>
      <p:sp>
        <p:nvSpPr>
          <p:cNvPr id="93" name="object 93"/>
          <p:cNvSpPr/>
          <p:nvPr/>
        </p:nvSpPr>
        <p:spPr>
          <a:xfrm>
            <a:off x="8235036" y="4628040"/>
            <a:ext cx="34291" cy="45720"/>
          </a:xfrm>
          <a:custGeom>
            <a:avLst/>
            <a:gdLst/>
            <a:ahLst/>
            <a:cxnLst/>
            <a:rect l="l" t="t" r="r" b="b"/>
            <a:pathLst>
              <a:path w="34290" h="45720">
                <a:moveTo>
                  <a:pt x="34099" y="45574"/>
                </a:moveTo>
                <a:lnTo>
                  <a:pt x="0" y="14724"/>
                </a:lnTo>
                <a:lnTo>
                  <a:pt x="27799" y="0"/>
                </a:lnTo>
                <a:lnTo>
                  <a:pt x="34099" y="45574"/>
                </a:lnTo>
                <a:close/>
              </a:path>
            </a:pathLst>
          </a:custGeom>
          <a:solidFill>
            <a:srgbClr val="666666"/>
          </a:solidFill>
        </p:spPr>
        <p:txBody>
          <a:bodyPr wrap="square" lIns="0" tIns="0" rIns="0" bIns="0" rtlCol="0"/>
          <a:lstStyle/>
          <a:p>
            <a:endParaRPr/>
          </a:p>
        </p:txBody>
      </p:sp>
      <p:sp>
        <p:nvSpPr>
          <p:cNvPr id="94" name="object 94"/>
          <p:cNvSpPr/>
          <p:nvPr/>
        </p:nvSpPr>
        <p:spPr>
          <a:xfrm>
            <a:off x="8235036" y="4628040"/>
            <a:ext cx="34291" cy="45720"/>
          </a:xfrm>
          <a:custGeom>
            <a:avLst/>
            <a:gdLst/>
            <a:ahLst/>
            <a:cxnLst/>
            <a:rect l="l" t="t" r="r" b="b"/>
            <a:pathLst>
              <a:path w="34290" h="45720">
                <a:moveTo>
                  <a:pt x="0" y="14724"/>
                </a:moveTo>
                <a:lnTo>
                  <a:pt x="34099" y="45574"/>
                </a:lnTo>
                <a:lnTo>
                  <a:pt x="27799" y="0"/>
                </a:lnTo>
                <a:lnTo>
                  <a:pt x="0" y="14724"/>
                </a:lnTo>
                <a:close/>
              </a:path>
            </a:pathLst>
          </a:custGeom>
          <a:ln w="9524">
            <a:solidFill>
              <a:srgbClr val="666666"/>
            </a:solidFill>
          </a:ln>
        </p:spPr>
        <p:txBody>
          <a:bodyPr wrap="square" lIns="0" tIns="0" rIns="0" bIns="0" rtlCol="0"/>
          <a:lstStyle/>
          <a:p>
            <a:endParaRPr/>
          </a:p>
        </p:txBody>
      </p:sp>
      <p:sp>
        <p:nvSpPr>
          <p:cNvPr id="95" name="object 95"/>
          <p:cNvSpPr/>
          <p:nvPr/>
        </p:nvSpPr>
        <p:spPr>
          <a:xfrm>
            <a:off x="7057963" y="2861919"/>
            <a:ext cx="1164591" cy="445135"/>
          </a:xfrm>
          <a:custGeom>
            <a:avLst/>
            <a:gdLst/>
            <a:ahLst/>
            <a:cxnLst/>
            <a:rect l="l" t="t" r="r" b="b"/>
            <a:pathLst>
              <a:path w="1164590" h="445135">
                <a:moveTo>
                  <a:pt x="0" y="444899"/>
                </a:moveTo>
                <a:lnTo>
                  <a:pt x="1164322" y="0"/>
                </a:lnTo>
              </a:path>
            </a:pathLst>
          </a:custGeom>
          <a:ln w="9524">
            <a:solidFill>
              <a:srgbClr val="666666"/>
            </a:solidFill>
          </a:ln>
        </p:spPr>
        <p:txBody>
          <a:bodyPr wrap="square" lIns="0" tIns="0" rIns="0" bIns="0" rtlCol="0"/>
          <a:lstStyle/>
          <a:p>
            <a:endParaRPr/>
          </a:p>
        </p:txBody>
      </p:sp>
      <p:sp>
        <p:nvSpPr>
          <p:cNvPr id="96" name="object 96"/>
          <p:cNvSpPr/>
          <p:nvPr/>
        </p:nvSpPr>
        <p:spPr>
          <a:xfrm>
            <a:off x="8216663" y="2846495"/>
            <a:ext cx="46355" cy="30480"/>
          </a:xfrm>
          <a:custGeom>
            <a:avLst/>
            <a:gdLst/>
            <a:ahLst/>
            <a:cxnLst/>
            <a:rect l="l" t="t" r="r" b="b"/>
            <a:pathLst>
              <a:path w="46354" h="30480">
                <a:moveTo>
                  <a:pt x="11224" y="30124"/>
                </a:moveTo>
                <a:lnTo>
                  <a:pt x="0" y="724"/>
                </a:lnTo>
                <a:lnTo>
                  <a:pt x="45999" y="0"/>
                </a:lnTo>
                <a:lnTo>
                  <a:pt x="11224" y="30124"/>
                </a:lnTo>
                <a:close/>
              </a:path>
            </a:pathLst>
          </a:custGeom>
          <a:solidFill>
            <a:srgbClr val="666666"/>
          </a:solidFill>
        </p:spPr>
        <p:txBody>
          <a:bodyPr wrap="square" lIns="0" tIns="0" rIns="0" bIns="0" rtlCol="0"/>
          <a:lstStyle/>
          <a:p>
            <a:endParaRPr/>
          </a:p>
        </p:txBody>
      </p:sp>
      <p:sp>
        <p:nvSpPr>
          <p:cNvPr id="97" name="object 97"/>
          <p:cNvSpPr/>
          <p:nvPr/>
        </p:nvSpPr>
        <p:spPr>
          <a:xfrm>
            <a:off x="8216661" y="2846495"/>
            <a:ext cx="46355" cy="30480"/>
          </a:xfrm>
          <a:custGeom>
            <a:avLst/>
            <a:gdLst/>
            <a:ahLst/>
            <a:cxnLst/>
            <a:rect l="l" t="t" r="r" b="b"/>
            <a:pathLst>
              <a:path w="46354" h="30480">
                <a:moveTo>
                  <a:pt x="11224" y="30124"/>
                </a:moveTo>
                <a:lnTo>
                  <a:pt x="45999" y="0"/>
                </a:lnTo>
                <a:lnTo>
                  <a:pt x="0" y="724"/>
                </a:lnTo>
                <a:lnTo>
                  <a:pt x="11224" y="30124"/>
                </a:lnTo>
                <a:close/>
              </a:path>
            </a:pathLst>
          </a:custGeom>
          <a:ln w="9524">
            <a:solidFill>
              <a:srgbClr val="666666"/>
            </a:solidFill>
          </a:ln>
        </p:spPr>
        <p:txBody>
          <a:bodyPr wrap="square" lIns="0" tIns="0" rIns="0" bIns="0" rtlCol="0"/>
          <a:lstStyle/>
          <a:p>
            <a:endParaRPr/>
          </a:p>
        </p:txBody>
      </p:sp>
      <p:sp>
        <p:nvSpPr>
          <p:cNvPr id="98" name="object 98"/>
          <p:cNvSpPr/>
          <p:nvPr/>
        </p:nvSpPr>
        <p:spPr>
          <a:xfrm>
            <a:off x="7057963" y="330681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99" name="object 99"/>
          <p:cNvSpPr/>
          <p:nvPr/>
        </p:nvSpPr>
        <p:spPr>
          <a:xfrm>
            <a:off x="8216637" y="3728917"/>
            <a:ext cx="46355" cy="30480"/>
          </a:xfrm>
          <a:custGeom>
            <a:avLst/>
            <a:gdLst/>
            <a:ahLst/>
            <a:cxnLst/>
            <a:rect l="l" t="t" r="r" b="b"/>
            <a:pathLst>
              <a:path w="46354" h="30479">
                <a:moveTo>
                  <a:pt x="45999" y="29899"/>
                </a:moveTo>
                <a:lnTo>
                  <a:pt x="0" y="29449"/>
                </a:lnTo>
                <a:lnTo>
                  <a:pt x="11049" y="0"/>
                </a:lnTo>
                <a:lnTo>
                  <a:pt x="45999" y="29899"/>
                </a:lnTo>
                <a:close/>
              </a:path>
            </a:pathLst>
          </a:custGeom>
          <a:solidFill>
            <a:srgbClr val="666666"/>
          </a:solidFill>
        </p:spPr>
        <p:txBody>
          <a:bodyPr wrap="square" lIns="0" tIns="0" rIns="0" bIns="0" rtlCol="0"/>
          <a:lstStyle/>
          <a:p>
            <a:endParaRPr/>
          </a:p>
        </p:txBody>
      </p:sp>
      <p:sp>
        <p:nvSpPr>
          <p:cNvPr id="100" name="object 100"/>
          <p:cNvSpPr/>
          <p:nvPr/>
        </p:nvSpPr>
        <p:spPr>
          <a:xfrm>
            <a:off x="8216637" y="3728917"/>
            <a:ext cx="46355" cy="30480"/>
          </a:xfrm>
          <a:custGeom>
            <a:avLst/>
            <a:gdLst/>
            <a:ahLst/>
            <a:cxnLst/>
            <a:rect l="l" t="t" r="r" b="b"/>
            <a:pathLst>
              <a:path w="46354" h="30479">
                <a:moveTo>
                  <a:pt x="0" y="29449"/>
                </a:moveTo>
                <a:lnTo>
                  <a:pt x="45999" y="29899"/>
                </a:lnTo>
                <a:lnTo>
                  <a:pt x="11049" y="0"/>
                </a:lnTo>
                <a:lnTo>
                  <a:pt x="0" y="29449"/>
                </a:lnTo>
                <a:close/>
              </a:path>
            </a:pathLst>
          </a:custGeom>
          <a:ln w="9524">
            <a:solidFill>
              <a:srgbClr val="666666"/>
            </a:solidFill>
          </a:ln>
        </p:spPr>
        <p:txBody>
          <a:bodyPr wrap="square" lIns="0" tIns="0" rIns="0" bIns="0" rtlCol="0"/>
          <a:lstStyle/>
          <a:p>
            <a:endParaRPr/>
          </a:p>
        </p:txBody>
      </p:sp>
      <p:sp>
        <p:nvSpPr>
          <p:cNvPr id="101" name="object 101"/>
          <p:cNvSpPr/>
          <p:nvPr/>
        </p:nvSpPr>
        <p:spPr>
          <a:xfrm>
            <a:off x="7057965" y="3306819"/>
            <a:ext cx="1180465" cy="1336675"/>
          </a:xfrm>
          <a:custGeom>
            <a:avLst/>
            <a:gdLst/>
            <a:ahLst/>
            <a:cxnLst/>
            <a:rect l="l" t="t" r="r" b="b"/>
            <a:pathLst>
              <a:path w="1180465" h="1336675">
                <a:moveTo>
                  <a:pt x="0" y="0"/>
                </a:moveTo>
                <a:lnTo>
                  <a:pt x="1179872" y="1336247"/>
                </a:lnTo>
              </a:path>
            </a:pathLst>
          </a:custGeom>
          <a:ln w="9524">
            <a:solidFill>
              <a:srgbClr val="666666"/>
            </a:solidFill>
          </a:ln>
        </p:spPr>
        <p:txBody>
          <a:bodyPr wrap="square" lIns="0" tIns="0" rIns="0" bIns="0" rtlCol="0"/>
          <a:lstStyle/>
          <a:p>
            <a:endParaRPr/>
          </a:p>
        </p:txBody>
      </p:sp>
      <p:sp>
        <p:nvSpPr>
          <p:cNvPr id="102" name="object 102"/>
          <p:cNvSpPr/>
          <p:nvPr/>
        </p:nvSpPr>
        <p:spPr>
          <a:xfrm>
            <a:off x="8226036" y="4632666"/>
            <a:ext cx="40640" cy="43180"/>
          </a:xfrm>
          <a:custGeom>
            <a:avLst/>
            <a:gdLst/>
            <a:ahLst/>
            <a:cxnLst/>
            <a:rect l="l" t="t" r="r" b="b"/>
            <a:pathLst>
              <a:path w="40640" h="43179">
                <a:moveTo>
                  <a:pt x="40399" y="42799"/>
                </a:moveTo>
                <a:lnTo>
                  <a:pt x="0" y="20824"/>
                </a:lnTo>
                <a:lnTo>
                  <a:pt x="23599" y="0"/>
                </a:lnTo>
                <a:lnTo>
                  <a:pt x="40399" y="42799"/>
                </a:lnTo>
                <a:close/>
              </a:path>
            </a:pathLst>
          </a:custGeom>
          <a:solidFill>
            <a:srgbClr val="666666"/>
          </a:solidFill>
        </p:spPr>
        <p:txBody>
          <a:bodyPr wrap="square" lIns="0" tIns="0" rIns="0" bIns="0" rtlCol="0"/>
          <a:lstStyle/>
          <a:p>
            <a:endParaRPr/>
          </a:p>
        </p:txBody>
      </p:sp>
      <p:sp>
        <p:nvSpPr>
          <p:cNvPr id="103" name="object 103"/>
          <p:cNvSpPr/>
          <p:nvPr/>
        </p:nvSpPr>
        <p:spPr>
          <a:xfrm>
            <a:off x="8226036" y="4632666"/>
            <a:ext cx="40640" cy="43180"/>
          </a:xfrm>
          <a:custGeom>
            <a:avLst/>
            <a:gdLst/>
            <a:ahLst/>
            <a:cxnLst/>
            <a:rect l="l" t="t" r="r" b="b"/>
            <a:pathLst>
              <a:path w="40640" h="43179">
                <a:moveTo>
                  <a:pt x="0" y="20824"/>
                </a:moveTo>
                <a:lnTo>
                  <a:pt x="40399" y="42799"/>
                </a:lnTo>
                <a:lnTo>
                  <a:pt x="23599" y="0"/>
                </a:lnTo>
                <a:lnTo>
                  <a:pt x="0" y="20824"/>
                </a:lnTo>
                <a:close/>
              </a:path>
            </a:pathLst>
          </a:custGeom>
          <a:ln w="9524">
            <a:solidFill>
              <a:srgbClr val="666666"/>
            </a:solidFill>
          </a:ln>
        </p:spPr>
        <p:txBody>
          <a:bodyPr wrap="square" lIns="0" tIns="0" rIns="0" bIns="0" rtlCol="0"/>
          <a:lstStyle/>
          <a:p>
            <a:endParaRPr/>
          </a:p>
        </p:txBody>
      </p:sp>
      <p:sp>
        <p:nvSpPr>
          <p:cNvPr id="104" name="object 104"/>
          <p:cNvSpPr/>
          <p:nvPr/>
        </p:nvSpPr>
        <p:spPr>
          <a:xfrm>
            <a:off x="7057965" y="2884469"/>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05" name="object 105"/>
          <p:cNvSpPr/>
          <p:nvPr/>
        </p:nvSpPr>
        <p:spPr>
          <a:xfrm>
            <a:off x="8226136" y="2851995"/>
            <a:ext cx="40640" cy="43180"/>
          </a:xfrm>
          <a:custGeom>
            <a:avLst/>
            <a:gdLst/>
            <a:ahLst/>
            <a:cxnLst/>
            <a:rect l="l" t="t" r="r" b="b"/>
            <a:pathLst>
              <a:path w="40640" h="43180">
                <a:moveTo>
                  <a:pt x="23649" y="42849"/>
                </a:moveTo>
                <a:lnTo>
                  <a:pt x="0" y="22099"/>
                </a:lnTo>
                <a:lnTo>
                  <a:pt x="40349" y="0"/>
                </a:lnTo>
                <a:lnTo>
                  <a:pt x="23649" y="42849"/>
                </a:lnTo>
                <a:close/>
              </a:path>
            </a:pathLst>
          </a:custGeom>
          <a:solidFill>
            <a:srgbClr val="666666"/>
          </a:solidFill>
        </p:spPr>
        <p:txBody>
          <a:bodyPr wrap="square" lIns="0" tIns="0" rIns="0" bIns="0" rtlCol="0"/>
          <a:lstStyle/>
          <a:p>
            <a:endParaRPr/>
          </a:p>
        </p:txBody>
      </p:sp>
      <p:sp>
        <p:nvSpPr>
          <p:cNvPr id="106" name="object 106"/>
          <p:cNvSpPr/>
          <p:nvPr/>
        </p:nvSpPr>
        <p:spPr>
          <a:xfrm>
            <a:off x="8226136" y="2851995"/>
            <a:ext cx="40640" cy="43180"/>
          </a:xfrm>
          <a:custGeom>
            <a:avLst/>
            <a:gdLst/>
            <a:ahLst/>
            <a:cxnLst/>
            <a:rect l="l" t="t" r="r" b="b"/>
            <a:pathLst>
              <a:path w="40640" h="43180">
                <a:moveTo>
                  <a:pt x="23649" y="42849"/>
                </a:moveTo>
                <a:lnTo>
                  <a:pt x="40349" y="0"/>
                </a:lnTo>
                <a:lnTo>
                  <a:pt x="0" y="22099"/>
                </a:lnTo>
                <a:lnTo>
                  <a:pt x="23649" y="42849"/>
                </a:lnTo>
                <a:close/>
              </a:path>
            </a:pathLst>
          </a:custGeom>
          <a:ln w="9524">
            <a:solidFill>
              <a:srgbClr val="666666"/>
            </a:solidFill>
          </a:ln>
        </p:spPr>
        <p:txBody>
          <a:bodyPr wrap="square" lIns="0" tIns="0" rIns="0" bIns="0" rtlCol="0"/>
          <a:lstStyle/>
          <a:p>
            <a:endParaRPr/>
          </a:p>
        </p:txBody>
      </p:sp>
      <p:sp>
        <p:nvSpPr>
          <p:cNvPr id="107" name="object 107"/>
          <p:cNvSpPr/>
          <p:nvPr/>
        </p:nvSpPr>
        <p:spPr>
          <a:xfrm>
            <a:off x="7057963" y="3784118"/>
            <a:ext cx="1164591" cy="445135"/>
          </a:xfrm>
          <a:custGeom>
            <a:avLst/>
            <a:gdLst/>
            <a:ahLst/>
            <a:cxnLst/>
            <a:rect l="l" t="t" r="r" b="b"/>
            <a:pathLst>
              <a:path w="1164590" h="445135">
                <a:moveTo>
                  <a:pt x="0" y="444899"/>
                </a:moveTo>
                <a:lnTo>
                  <a:pt x="1164322" y="0"/>
                </a:lnTo>
              </a:path>
            </a:pathLst>
          </a:custGeom>
          <a:ln w="9524">
            <a:solidFill>
              <a:srgbClr val="666666"/>
            </a:solidFill>
          </a:ln>
        </p:spPr>
        <p:txBody>
          <a:bodyPr wrap="square" lIns="0" tIns="0" rIns="0" bIns="0" rtlCol="0"/>
          <a:lstStyle/>
          <a:p>
            <a:endParaRPr/>
          </a:p>
        </p:txBody>
      </p:sp>
      <p:sp>
        <p:nvSpPr>
          <p:cNvPr id="108" name="object 108"/>
          <p:cNvSpPr/>
          <p:nvPr/>
        </p:nvSpPr>
        <p:spPr>
          <a:xfrm>
            <a:off x="8216663" y="3768692"/>
            <a:ext cx="46355" cy="30480"/>
          </a:xfrm>
          <a:custGeom>
            <a:avLst/>
            <a:gdLst/>
            <a:ahLst/>
            <a:cxnLst/>
            <a:rect l="l" t="t" r="r" b="b"/>
            <a:pathLst>
              <a:path w="46354" h="30479">
                <a:moveTo>
                  <a:pt x="11224" y="30124"/>
                </a:moveTo>
                <a:lnTo>
                  <a:pt x="0" y="724"/>
                </a:lnTo>
                <a:lnTo>
                  <a:pt x="45999" y="0"/>
                </a:lnTo>
                <a:lnTo>
                  <a:pt x="11224" y="30124"/>
                </a:lnTo>
                <a:close/>
              </a:path>
            </a:pathLst>
          </a:custGeom>
          <a:solidFill>
            <a:srgbClr val="666666"/>
          </a:solidFill>
        </p:spPr>
        <p:txBody>
          <a:bodyPr wrap="square" lIns="0" tIns="0" rIns="0" bIns="0" rtlCol="0"/>
          <a:lstStyle/>
          <a:p>
            <a:endParaRPr/>
          </a:p>
        </p:txBody>
      </p:sp>
      <p:sp>
        <p:nvSpPr>
          <p:cNvPr id="109" name="object 109"/>
          <p:cNvSpPr/>
          <p:nvPr/>
        </p:nvSpPr>
        <p:spPr>
          <a:xfrm>
            <a:off x="8216661" y="3768692"/>
            <a:ext cx="46355" cy="30480"/>
          </a:xfrm>
          <a:custGeom>
            <a:avLst/>
            <a:gdLst/>
            <a:ahLst/>
            <a:cxnLst/>
            <a:rect l="l" t="t" r="r" b="b"/>
            <a:pathLst>
              <a:path w="46354" h="30479">
                <a:moveTo>
                  <a:pt x="11224" y="30124"/>
                </a:moveTo>
                <a:lnTo>
                  <a:pt x="45999" y="0"/>
                </a:lnTo>
                <a:lnTo>
                  <a:pt x="0" y="724"/>
                </a:lnTo>
                <a:lnTo>
                  <a:pt x="11224" y="30124"/>
                </a:lnTo>
                <a:close/>
              </a:path>
            </a:pathLst>
          </a:custGeom>
          <a:ln w="9524">
            <a:solidFill>
              <a:srgbClr val="666666"/>
            </a:solidFill>
          </a:ln>
        </p:spPr>
        <p:txBody>
          <a:bodyPr wrap="square" lIns="0" tIns="0" rIns="0" bIns="0" rtlCol="0"/>
          <a:lstStyle/>
          <a:p>
            <a:endParaRPr/>
          </a:p>
        </p:txBody>
      </p:sp>
      <p:sp>
        <p:nvSpPr>
          <p:cNvPr id="110" name="object 110"/>
          <p:cNvSpPr/>
          <p:nvPr/>
        </p:nvSpPr>
        <p:spPr>
          <a:xfrm>
            <a:off x="7057963" y="4229016"/>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11" name="object 111"/>
          <p:cNvSpPr/>
          <p:nvPr/>
        </p:nvSpPr>
        <p:spPr>
          <a:xfrm>
            <a:off x="8216637" y="4651115"/>
            <a:ext cx="46355" cy="30480"/>
          </a:xfrm>
          <a:custGeom>
            <a:avLst/>
            <a:gdLst/>
            <a:ahLst/>
            <a:cxnLst/>
            <a:rect l="l" t="t" r="r" b="b"/>
            <a:pathLst>
              <a:path w="46354" h="30479">
                <a:moveTo>
                  <a:pt x="45999" y="29899"/>
                </a:moveTo>
                <a:lnTo>
                  <a:pt x="0" y="29449"/>
                </a:lnTo>
                <a:lnTo>
                  <a:pt x="11049" y="0"/>
                </a:lnTo>
                <a:lnTo>
                  <a:pt x="45999" y="29899"/>
                </a:lnTo>
                <a:close/>
              </a:path>
            </a:pathLst>
          </a:custGeom>
          <a:solidFill>
            <a:srgbClr val="666666"/>
          </a:solidFill>
        </p:spPr>
        <p:txBody>
          <a:bodyPr wrap="square" lIns="0" tIns="0" rIns="0" bIns="0" rtlCol="0"/>
          <a:lstStyle/>
          <a:p>
            <a:endParaRPr/>
          </a:p>
        </p:txBody>
      </p:sp>
      <p:sp>
        <p:nvSpPr>
          <p:cNvPr id="112" name="object 112"/>
          <p:cNvSpPr/>
          <p:nvPr/>
        </p:nvSpPr>
        <p:spPr>
          <a:xfrm>
            <a:off x="8216637" y="4651115"/>
            <a:ext cx="46355" cy="30480"/>
          </a:xfrm>
          <a:custGeom>
            <a:avLst/>
            <a:gdLst/>
            <a:ahLst/>
            <a:cxnLst/>
            <a:rect l="l" t="t" r="r" b="b"/>
            <a:pathLst>
              <a:path w="46354" h="30479">
                <a:moveTo>
                  <a:pt x="0" y="29449"/>
                </a:moveTo>
                <a:lnTo>
                  <a:pt x="45999" y="29899"/>
                </a:lnTo>
                <a:lnTo>
                  <a:pt x="11049" y="0"/>
                </a:lnTo>
                <a:lnTo>
                  <a:pt x="0" y="29449"/>
                </a:lnTo>
                <a:close/>
              </a:path>
            </a:pathLst>
          </a:custGeom>
          <a:ln w="9524">
            <a:solidFill>
              <a:srgbClr val="666666"/>
            </a:solidFill>
          </a:ln>
        </p:spPr>
        <p:txBody>
          <a:bodyPr wrap="square" lIns="0" tIns="0" rIns="0" bIns="0" rtlCol="0"/>
          <a:lstStyle/>
          <a:p>
            <a:endParaRPr/>
          </a:p>
        </p:txBody>
      </p:sp>
      <p:sp>
        <p:nvSpPr>
          <p:cNvPr id="113" name="object 113"/>
          <p:cNvSpPr/>
          <p:nvPr/>
        </p:nvSpPr>
        <p:spPr>
          <a:xfrm>
            <a:off x="7057963" y="4706315"/>
            <a:ext cx="1164591" cy="445135"/>
          </a:xfrm>
          <a:custGeom>
            <a:avLst/>
            <a:gdLst/>
            <a:ahLst/>
            <a:cxnLst/>
            <a:rect l="l" t="t" r="r" b="b"/>
            <a:pathLst>
              <a:path w="1164590" h="445135">
                <a:moveTo>
                  <a:pt x="0" y="444899"/>
                </a:moveTo>
                <a:lnTo>
                  <a:pt x="1164322" y="0"/>
                </a:lnTo>
              </a:path>
            </a:pathLst>
          </a:custGeom>
          <a:ln w="9524">
            <a:solidFill>
              <a:srgbClr val="666666"/>
            </a:solidFill>
          </a:ln>
        </p:spPr>
        <p:txBody>
          <a:bodyPr wrap="square" lIns="0" tIns="0" rIns="0" bIns="0" rtlCol="0"/>
          <a:lstStyle/>
          <a:p>
            <a:endParaRPr/>
          </a:p>
        </p:txBody>
      </p:sp>
      <p:sp>
        <p:nvSpPr>
          <p:cNvPr id="114" name="object 114"/>
          <p:cNvSpPr/>
          <p:nvPr/>
        </p:nvSpPr>
        <p:spPr>
          <a:xfrm>
            <a:off x="8216663" y="4690891"/>
            <a:ext cx="46355" cy="30480"/>
          </a:xfrm>
          <a:custGeom>
            <a:avLst/>
            <a:gdLst/>
            <a:ahLst/>
            <a:cxnLst/>
            <a:rect l="l" t="t" r="r" b="b"/>
            <a:pathLst>
              <a:path w="46354" h="30479">
                <a:moveTo>
                  <a:pt x="11224" y="30124"/>
                </a:moveTo>
                <a:lnTo>
                  <a:pt x="0" y="724"/>
                </a:lnTo>
                <a:lnTo>
                  <a:pt x="45999" y="0"/>
                </a:lnTo>
                <a:lnTo>
                  <a:pt x="11224" y="30124"/>
                </a:lnTo>
                <a:close/>
              </a:path>
            </a:pathLst>
          </a:custGeom>
          <a:solidFill>
            <a:srgbClr val="666666"/>
          </a:solidFill>
        </p:spPr>
        <p:txBody>
          <a:bodyPr wrap="square" lIns="0" tIns="0" rIns="0" bIns="0" rtlCol="0"/>
          <a:lstStyle/>
          <a:p>
            <a:endParaRPr/>
          </a:p>
        </p:txBody>
      </p:sp>
      <p:sp>
        <p:nvSpPr>
          <p:cNvPr id="115" name="object 115"/>
          <p:cNvSpPr/>
          <p:nvPr/>
        </p:nvSpPr>
        <p:spPr>
          <a:xfrm>
            <a:off x="8216661" y="4690891"/>
            <a:ext cx="46355" cy="30480"/>
          </a:xfrm>
          <a:custGeom>
            <a:avLst/>
            <a:gdLst/>
            <a:ahLst/>
            <a:cxnLst/>
            <a:rect l="l" t="t" r="r" b="b"/>
            <a:pathLst>
              <a:path w="46354" h="30479">
                <a:moveTo>
                  <a:pt x="11224" y="30124"/>
                </a:moveTo>
                <a:lnTo>
                  <a:pt x="45999" y="0"/>
                </a:lnTo>
                <a:lnTo>
                  <a:pt x="0" y="724"/>
                </a:lnTo>
                <a:lnTo>
                  <a:pt x="11224" y="30124"/>
                </a:lnTo>
                <a:close/>
              </a:path>
            </a:pathLst>
          </a:custGeom>
          <a:ln w="9524">
            <a:solidFill>
              <a:srgbClr val="666666"/>
            </a:solidFill>
          </a:ln>
        </p:spPr>
        <p:txBody>
          <a:bodyPr wrap="square" lIns="0" tIns="0" rIns="0" bIns="0" rtlCol="0"/>
          <a:lstStyle/>
          <a:p>
            <a:endParaRPr/>
          </a:p>
        </p:txBody>
      </p:sp>
      <p:sp>
        <p:nvSpPr>
          <p:cNvPr id="116" name="object 116"/>
          <p:cNvSpPr/>
          <p:nvPr/>
        </p:nvSpPr>
        <p:spPr>
          <a:xfrm>
            <a:off x="7057965" y="3806667"/>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17" name="object 117"/>
          <p:cNvSpPr/>
          <p:nvPr/>
        </p:nvSpPr>
        <p:spPr>
          <a:xfrm>
            <a:off x="8226136" y="3774193"/>
            <a:ext cx="40640" cy="43180"/>
          </a:xfrm>
          <a:custGeom>
            <a:avLst/>
            <a:gdLst/>
            <a:ahLst/>
            <a:cxnLst/>
            <a:rect l="l" t="t" r="r" b="b"/>
            <a:pathLst>
              <a:path w="40640" h="43179">
                <a:moveTo>
                  <a:pt x="23649" y="42849"/>
                </a:moveTo>
                <a:lnTo>
                  <a:pt x="0" y="22099"/>
                </a:lnTo>
                <a:lnTo>
                  <a:pt x="40349" y="0"/>
                </a:lnTo>
                <a:lnTo>
                  <a:pt x="23649" y="42849"/>
                </a:lnTo>
                <a:close/>
              </a:path>
            </a:pathLst>
          </a:custGeom>
          <a:solidFill>
            <a:srgbClr val="666666"/>
          </a:solidFill>
        </p:spPr>
        <p:txBody>
          <a:bodyPr wrap="square" lIns="0" tIns="0" rIns="0" bIns="0" rtlCol="0"/>
          <a:lstStyle/>
          <a:p>
            <a:endParaRPr/>
          </a:p>
        </p:txBody>
      </p:sp>
      <p:sp>
        <p:nvSpPr>
          <p:cNvPr id="118" name="object 118"/>
          <p:cNvSpPr/>
          <p:nvPr/>
        </p:nvSpPr>
        <p:spPr>
          <a:xfrm>
            <a:off x="8226136" y="3774193"/>
            <a:ext cx="40640" cy="43180"/>
          </a:xfrm>
          <a:custGeom>
            <a:avLst/>
            <a:gdLst/>
            <a:ahLst/>
            <a:cxnLst/>
            <a:rect l="l" t="t" r="r" b="b"/>
            <a:pathLst>
              <a:path w="40640" h="43179">
                <a:moveTo>
                  <a:pt x="23649" y="42849"/>
                </a:moveTo>
                <a:lnTo>
                  <a:pt x="40349" y="0"/>
                </a:lnTo>
                <a:lnTo>
                  <a:pt x="0" y="22099"/>
                </a:lnTo>
                <a:lnTo>
                  <a:pt x="23649" y="42849"/>
                </a:lnTo>
                <a:close/>
              </a:path>
            </a:pathLst>
          </a:custGeom>
          <a:ln w="9524">
            <a:solidFill>
              <a:srgbClr val="666666"/>
            </a:solidFill>
          </a:ln>
        </p:spPr>
        <p:txBody>
          <a:bodyPr wrap="square" lIns="0" tIns="0" rIns="0" bIns="0" rtlCol="0"/>
          <a:lstStyle/>
          <a:p>
            <a:endParaRPr/>
          </a:p>
        </p:txBody>
      </p:sp>
      <p:sp>
        <p:nvSpPr>
          <p:cNvPr id="119" name="object 119"/>
          <p:cNvSpPr/>
          <p:nvPr/>
        </p:nvSpPr>
        <p:spPr>
          <a:xfrm>
            <a:off x="7057963" y="2892069"/>
            <a:ext cx="1191260" cy="2259331"/>
          </a:xfrm>
          <a:custGeom>
            <a:avLst/>
            <a:gdLst/>
            <a:ahLst/>
            <a:cxnLst/>
            <a:rect l="l" t="t" r="r" b="b"/>
            <a:pathLst>
              <a:path w="1191259" h="2259329">
                <a:moveTo>
                  <a:pt x="0" y="2259145"/>
                </a:moveTo>
                <a:lnTo>
                  <a:pt x="1191047" y="0"/>
                </a:lnTo>
              </a:path>
            </a:pathLst>
          </a:custGeom>
          <a:ln w="9524">
            <a:solidFill>
              <a:srgbClr val="666666"/>
            </a:solidFill>
          </a:ln>
        </p:spPr>
        <p:txBody>
          <a:bodyPr wrap="square" lIns="0" tIns="0" rIns="0" bIns="0" rtlCol="0"/>
          <a:lstStyle/>
          <a:p>
            <a:endParaRPr/>
          </a:p>
        </p:txBody>
      </p:sp>
      <p:sp>
        <p:nvSpPr>
          <p:cNvPr id="120" name="object 120"/>
          <p:cNvSpPr/>
          <p:nvPr/>
        </p:nvSpPr>
        <p:spPr>
          <a:xfrm>
            <a:off x="8235085" y="2853844"/>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1" name="object 121"/>
          <p:cNvSpPr/>
          <p:nvPr/>
        </p:nvSpPr>
        <p:spPr>
          <a:xfrm>
            <a:off x="8235085" y="2853844"/>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2" name="object 122"/>
          <p:cNvSpPr/>
          <p:nvPr/>
        </p:nvSpPr>
        <p:spPr>
          <a:xfrm>
            <a:off x="8275713" y="2512422"/>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E9D3"/>
          </a:solidFill>
        </p:spPr>
        <p:txBody>
          <a:bodyPr wrap="square" lIns="0" tIns="0" rIns="0" bIns="0" rtlCol="0"/>
          <a:lstStyle/>
          <a:p>
            <a:endParaRPr/>
          </a:p>
        </p:txBody>
      </p:sp>
      <p:sp>
        <p:nvSpPr>
          <p:cNvPr id="123" name="object 123"/>
          <p:cNvSpPr/>
          <p:nvPr/>
        </p:nvSpPr>
        <p:spPr>
          <a:xfrm>
            <a:off x="8275713" y="2512421"/>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8275713" y="3434619"/>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E9D3"/>
          </a:solidFill>
        </p:spPr>
        <p:txBody>
          <a:bodyPr wrap="square" lIns="0" tIns="0" rIns="0" bIns="0" rtlCol="0"/>
          <a:lstStyle/>
          <a:p>
            <a:endParaRPr/>
          </a:p>
        </p:txBody>
      </p:sp>
      <p:sp>
        <p:nvSpPr>
          <p:cNvPr id="125" name="object 125"/>
          <p:cNvSpPr/>
          <p:nvPr/>
        </p:nvSpPr>
        <p:spPr>
          <a:xfrm>
            <a:off x="8275713" y="3434619"/>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56"/>
                </a:lnTo>
                <a:lnTo>
                  <a:pt x="622118" y="179751"/>
                </a:lnTo>
                <a:lnTo>
                  <a:pt x="641753" y="227151"/>
                </a:lnTo>
                <a:lnTo>
                  <a:pt x="653801"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8275713" y="4356818"/>
            <a:ext cx="658495" cy="658495"/>
          </a:xfrm>
          <a:custGeom>
            <a:avLst/>
            <a:gdLst/>
            <a:ahLst/>
            <a:cxnLst/>
            <a:rect l="l" t="t" r="r" b="b"/>
            <a:pathLst>
              <a:path w="658495"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E9D3"/>
          </a:solidFill>
        </p:spPr>
        <p:txBody>
          <a:bodyPr wrap="square" lIns="0" tIns="0" rIns="0" bIns="0" rtlCol="0"/>
          <a:lstStyle/>
          <a:p>
            <a:endParaRPr/>
          </a:p>
        </p:txBody>
      </p:sp>
      <p:sp>
        <p:nvSpPr>
          <p:cNvPr id="127" name="object 127"/>
          <p:cNvSpPr/>
          <p:nvPr/>
        </p:nvSpPr>
        <p:spPr>
          <a:xfrm>
            <a:off x="8275713" y="4356818"/>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5"/>
                </a:lnTo>
                <a:lnTo>
                  <a:pt x="478147" y="35780"/>
                </a:lnTo>
                <a:lnTo>
                  <a:pt x="522041" y="62636"/>
                </a:lnTo>
                <a:lnTo>
                  <a:pt x="561548" y="96349"/>
                </a:lnTo>
                <a:lnTo>
                  <a:pt x="595262" y="135847"/>
                </a:lnTo>
                <a:lnTo>
                  <a:pt x="622118" y="179740"/>
                </a:lnTo>
                <a:lnTo>
                  <a:pt x="641753" y="227144"/>
                </a:lnTo>
                <a:lnTo>
                  <a:pt x="653801"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28" name="object 128"/>
          <p:cNvSpPr/>
          <p:nvPr/>
        </p:nvSpPr>
        <p:spPr>
          <a:xfrm>
            <a:off x="8933610" y="2841369"/>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29" name="object 129"/>
          <p:cNvSpPr/>
          <p:nvPr/>
        </p:nvSpPr>
        <p:spPr>
          <a:xfrm>
            <a:off x="9366961" y="2825645"/>
            <a:ext cx="43815" cy="31751"/>
          </a:xfrm>
          <a:custGeom>
            <a:avLst/>
            <a:gdLst/>
            <a:ahLst/>
            <a:cxnLst/>
            <a:rect l="l" t="t" r="r" b="b"/>
            <a:pathLst>
              <a:path w="43815"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130" name="object 130"/>
          <p:cNvSpPr/>
          <p:nvPr/>
        </p:nvSpPr>
        <p:spPr>
          <a:xfrm>
            <a:off x="9366961" y="2825645"/>
            <a:ext cx="43815" cy="31751"/>
          </a:xfrm>
          <a:custGeom>
            <a:avLst/>
            <a:gdLst/>
            <a:ahLst/>
            <a:cxnLst/>
            <a:rect l="l" t="t" r="r" b="b"/>
            <a:pathLst>
              <a:path w="43815"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31" name="object 131"/>
          <p:cNvSpPr/>
          <p:nvPr/>
        </p:nvSpPr>
        <p:spPr>
          <a:xfrm>
            <a:off x="8933661" y="3767917"/>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32" name="object 132"/>
          <p:cNvSpPr/>
          <p:nvPr/>
        </p:nvSpPr>
        <p:spPr>
          <a:xfrm>
            <a:off x="9367010" y="3752193"/>
            <a:ext cx="43815" cy="31751"/>
          </a:xfrm>
          <a:custGeom>
            <a:avLst/>
            <a:gdLst/>
            <a:ahLst/>
            <a:cxnLst/>
            <a:rect l="l" t="t" r="r" b="b"/>
            <a:pathLst>
              <a:path w="43815"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133" name="object 133"/>
          <p:cNvSpPr/>
          <p:nvPr/>
        </p:nvSpPr>
        <p:spPr>
          <a:xfrm>
            <a:off x="9367010" y="3752193"/>
            <a:ext cx="43815" cy="31751"/>
          </a:xfrm>
          <a:custGeom>
            <a:avLst/>
            <a:gdLst/>
            <a:ahLst/>
            <a:cxnLst/>
            <a:rect l="l" t="t" r="r" b="b"/>
            <a:pathLst>
              <a:path w="43815"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34" name="object 134"/>
          <p:cNvSpPr/>
          <p:nvPr/>
        </p:nvSpPr>
        <p:spPr>
          <a:xfrm>
            <a:off x="8933661" y="4685765"/>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35" name="object 135"/>
          <p:cNvSpPr/>
          <p:nvPr/>
        </p:nvSpPr>
        <p:spPr>
          <a:xfrm>
            <a:off x="9367010" y="4670041"/>
            <a:ext cx="43815" cy="31751"/>
          </a:xfrm>
          <a:custGeom>
            <a:avLst/>
            <a:gdLst/>
            <a:ahLst/>
            <a:cxnLst/>
            <a:rect l="l" t="t" r="r" b="b"/>
            <a:pathLst>
              <a:path w="43815"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136" name="object 136"/>
          <p:cNvSpPr/>
          <p:nvPr/>
        </p:nvSpPr>
        <p:spPr>
          <a:xfrm>
            <a:off x="9367010" y="4670041"/>
            <a:ext cx="43815" cy="31751"/>
          </a:xfrm>
          <a:custGeom>
            <a:avLst/>
            <a:gdLst/>
            <a:ahLst/>
            <a:cxnLst/>
            <a:rect l="l" t="t" r="r" b="b"/>
            <a:pathLst>
              <a:path w="43815"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37" name="object 137"/>
          <p:cNvSpPr/>
          <p:nvPr/>
        </p:nvSpPr>
        <p:spPr>
          <a:xfrm>
            <a:off x="2648774" y="2512422"/>
            <a:ext cx="658495" cy="658495"/>
          </a:xfrm>
          <a:custGeom>
            <a:avLst/>
            <a:gdLst/>
            <a:ahLst/>
            <a:cxnLst/>
            <a:rect l="l" t="t" r="r" b="b"/>
            <a:pathLst>
              <a:path w="658494"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47"/>
                </a:lnTo>
                <a:lnTo>
                  <a:pt x="622115" y="179740"/>
                </a:lnTo>
                <a:lnTo>
                  <a:pt x="641751" y="227144"/>
                </a:lnTo>
                <a:lnTo>
                  <a:pt x="653800"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F4CCCC"/>
          </a:solidFill>
        </p:spPr>
        <p:txBody>
          <a:bodyPr wrap="square" lIns="0" tIns="0" rIns="0" bIns="0" rtlCol="0"/>
          <a:lstStyle/>
          <a:p>
            <a:endParaRPr/>
          </a:p>
        </p:txBody>
      </p:sp>
      <p:sp>
        <p:nvSpPr>
          <p:cNvPr id="138" name="object 138"/>
          <p:cNvSpPr/>
          <p:nvPr/>
        </p:nvSpPr>
        <p:spPr>
          <a:xfrm>
            <a:off x="2648774" y="2512421"/>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47"/>
                </a:lnTo>
                <a:lnTo>
                  <a:pt x="622115" y="179740"/>
                </a:lnTo>
                <a:lnTo>
                  <a:pt x="641751" y="227144"/>
                </a:lnTo>
                <a:lnTo>
                  <a:pt x="653800"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39" name="object 139"/>
          <p:cNvSpPr txBox="1"/>
          <p:nvPr/>
        </p:nvSpPr>
        <p:spPr>
          <a:xfrm>
            <a:off x="2850705" y="2681416"/>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40" name="object 140"/>
          <p:cNvSpPr/>
          <p:nvPr/>
        </p:nvSpPr>
        <p:spPr>
          <a:xfrm>
            <a:off x="2648774" y="3434619"/>
            <a:ext cx="658495" cy="658495"/>
          </a:xfrm>
          <a:custGeom>
            <a:avLst/>
            <a:gdLst/>
            <a:ahLst/>
            <a:cxnLst/>
            <a:rect l="l" t="t" r="r" b="b"/>
            <a:pathLst>
              <a:path w="658494"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56"/>
                </a:lnTo>
                <a:lnTo>
                  <a:pt x="622115" y="179751"/>
                </a:lnTo>
                <a:lnTo>
                  <a:pt x="641751" y="227151"/>
                </a:lnTo>
                <a:lnTo>
                  <a:pt x="653800"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F4CCCC"/>
          </a:solidFill>
        </p:spPr>
        <p:txBody>
          <a:bodyPr wrap="square" lIns="0" tIns="0" rIns="0" bIns="0" rtlCol="0"/>
          <a:lstStyle/>
          <a:p>
            <a:endParaRPr/>
          </a:p>
        </p:txBody>
      </p:sp>
      <p:sp>
        <p:nvSpPr>
          <p:cNvPr id="141" name="object 141"/>
          <p:cNvSpPr/>
          <p:nvPr/>
        </p:nvSpPr>
        <p:spPr>
          <a:xfrm>
            <a:off x="2648774" y="3434619"/>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56"/>
                </a:lnTo>
                <a:lnTo>
                  <a:pt x="622115" y="179751"/>
                </a:lnTo>
                <a:lnTo>
                  <a:pt x="641751" y="227151"/>
                </a:lnTo>
                <a:lnTo>
                  <a:pt x="653800" y="277178"/>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42" name="object 142"/>
          <p:cNvSpPr txBox="1"/>
          <p:nvPr/>
        </p:nvSpPr>
        <p:spPr>
          <a:xfrm>
            <a:off x="2850705" y="3603614"/>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43" name="object 143"/>
          <p:cNvSpPr/>
          <p:nvPr/>
        </p:nvSpPr>
        <p:spPr>
          <a:xfrm>
            <a:off x="2648774" y="4356818"/>
            <a:ext cx="658495" cy="658495"/>
          </a:xfrm>
          <a:custGeom>
            <a:avLst/>
            <a:gdLst/>
            <a:ahLst/>
            <a:cxnLst/>
            <a:rect l="l" t="t" r="r" b="b"/>
            <a:pathLst>
              <a:path w="658494" h="658495">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47"/>
                </a:lnTo>
                <a:lnTo>
                  <a:pt x="622115" y="179740"/>
                </a:lnTo>
                <a:lnTo>
                  <a:pt x="641751" y="227144"/>
                </a:lnTo>
                <a:lnTo>
                  <a:pt x="653800"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FFF2CC"/>
          </a:solidFill>
        </p:spPr>
        <p:txBody>
          <a:bodyPr wrap="square" lIns="0" tIns="0" rIns="0" bIns="0" rtlCol="0"/>
          <a:lstStyle/>
          <a:p>
            <a:endParaRPr/>
          </a:p>
        </p:txBody>
      </p:sp>
      <p:sp>
        <p:nvSpPr>
          <p:cNvPr id="144" name="object 144"/>
          <p:cNvSpPr/>
          <p:nvPr/>
        </p:nvSpPr>
        <p:spPr>
          <a:xfrm>
            <a:off x="2648774" y="4356818"/>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5"/>
                </a:lnTo>
                <a:lnTo>
                  <a:pt x="478151" y="35780"/>
                </a:lnTo>
                <a:lnTo>
                  <a:pt x="522047" y="62636"/>
                </a:lnTo>
                <a:lnTo>
                  <a:pt x="561551" y="96349"/>
                </a:lnTo>
                <a:lnTo>
                  <a:pt x="595260" y="135847"/>
                </a:lnTo>
                <a:lnTo>
                  <a:pt x="622115" y="179740"/>
                </a:lnTo>
                <a:lnTo>
                  <a:pt x="641751" y="227144"/>
                </a:lnTo>
                <a:lnTo>
                  <a:pt x="653800" y="277175"/>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45" name="object 145"/>
          <p:cNvSpPr txBox="1"/>
          <p:nvPr/>
        </p:nvSpPr>
        <p:spPr>
          <a:xfrm>
            <a:off x="2834706" y="4525812"/>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46" name="object 146"/>
          <p:cNvSpPr/>
          <p:nvPr/>
        </p:nvSpPr>
        <p:spPr>
          <a:xfrm>
            <a:off x="2158174" y="28457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7" name="object 147"/>
          <p:cNvSpPr/>
          <p:nvPr/>
        </p:nvSpPr>
        <p:spPr>
          <a:xfrm>
            <a:off x="2591523" y="2829994"/>
            <a:ext cx="43815" cy="31751"/>
          </a:xfrm>
          <a:custGeom>
            <a:avLst/>
            <a:gdLst/>
            <a:ahLst/>
            <a:cxnLst/>
            <a:rect l="l" t="t" r="r" b="b"/>
            <a:pathLst>
              <a:path w="43815"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148" name="object 148"/>
          <p:cNvSpPr/>
          <p:nvPr/>
        </p:nvSpPr>
        <p:spPr>
          <a:xfrm>
            <a:off x="2591523" y="2829994"/>
            <a:ext cx="43815" cy="31751"/>
          </a:xfrm>
          <a:custGeom>
            <a:avLst/>
            <a:gdLst/>
            <a:ahLst/>
            <a:cxnLst/>
            <a:rect l="l" t="t" r="r" b="b"/>
            <a:pathLst>
              <a:path w="43815"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49" name="object 149"/>
          <p:cNvSpPr/>
          <p:nvPr/>
        </p:nvSpPr>
        <p:spPr>
          <a:xfrm>
            <a:off x="2158234" y="3772267"/>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50" name="object 150"/>
          <p:cNvSpPr/>
          <p:nvPr/>
        </p:nvSpPr>
        <p:spPr>
          <a:xfrm>
            <a:off x="2591583" y="3756542"/>
            <a:ext cx="43815" cy="31751"/>
          </a:xfrm>
          <a:custGeom>
            <a:avLst/>
            <a:gdLst/>
            <a:ahLst/>
            <a:cxnLst/>
            <a:rect l="l" t="t" r="r" b="b"/>
            <a:pathLst>
              <a:path w="43815"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151" name="object 151"/>
          <p:cNvSpPr/>
          <p:nvPr/>
        </p:nvSpPr>
        <p:spPr>
          <a:xfrm>
            <a:off x="2591583" y="3756542"/>
            <a:ext cx="43815" cy="31751"/>
          </a:xfrm>
          <a:custGeom>
            <a:avLst/>
            <a:gdLst/>
            <a:ahLst/>
            <a:cxnLst/>
            <a:rect l="l" t="t" r="r" b="b"/>
            <a:pathLst>
              <a:path w="43815"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152" name="object 152"/>
          <p:cNvSpPr txBox="1"/>
          <p:nvPr/>
        </p:nvSpPr>
        <p:spPr>
          <a:xfrm>
            <a:off x="2772352" y="5722616"/>
            <a:ext cx="410845" cy="797654"/>
          </a:xfrm>
          <a:prstGeom prst="rect">
            <a:avLst/>
          </a:prstGeom>
        </p:spPr>
        <p:txBody>
          <a:bodyPr vert="horz" wrap="square" lIns="0" tIns="12700" rIns="0" bIns="0" rtlCol="0">
            <a:spAutoFit/>
          </a:bodyPr>
          <a:lstStyle/>
          <a:p>
            <a:pPr marL="46989">
              <a:spcBef>
                <a:spcPts val="100"/>
              </a:spcBef>
            </a:pPr>
            <a:r>
              <a:rPr sz="2700" b="1" spc="-15" baseline="-20061" dirty="0">
                <a:latin typeface="Arial Narrow"/>
                <a:cs typeface="Arial Narrow"/>
              </a:rPr>
              <a:t>l</a:t>
            </a:r>
            <a:r>
              <a:rPr sz="2700" b="1" spc="151" baseline="-20061" dirty="0">
                <a:latin typeface="Arial Narrow"/>
                <a:cs typeface="Arial Narrow"/>
              </a:rPr>
              <a:t> </a:t>
            </a:r>
            <a:r>
              <a:rPr sz="1200" dirty="0">
                <a:latin typeface="Arial"/>
                <a:cs typeface="Arial"/>
              </a:rPr>
              <a:t>(1)</a:t>
            </a:r>
            <a:endParaRPr sz="1200">
              <a:latin typeface="Arial"/>
              <a:cs typeface="Arial"/>
            </a:endParaRPr>
          </a:p>
          <a:p>
            <a:pPr>
              <a:spcBef>
                <a:spcPts val="5"/>
              </a:spcBef>
            </a:pPr>
            <a:endParaRPr sz="1900">
              <a:latin typeface="Times New Roman"/>
              <a:cs typeface="Times New Roman"/>
            </a:endParaRPr>
          </a:p>
          <a:p>
            <a:pPr marL="12700"/>
            <a:r>
              <a:rPr sz="1400" spc="-5" dirty="0">
                <a:latin typeface="Arial"/>
                <a:cs typeface="Arial"/>
              </a:rPr>
              <a:t>input</a:t>
            </a:r>
            <a:endParaRPr sz="1400">
              <a:latin typeface="Arial"/>
              <a:cs typeface="Arial"/>
            </a:endParaRPr>
          </a:p>
        </p:txBody>
      </p:sp>
      <p:sp>
        <p:nvSpPr>
          <p:cNvPr id="153" name="object 153"/>
          <p:cNvSpPr txBox="1"/>
          <p:nvPr/>
        </p:nvSpPr>
        <p:spPr>
          <a:xfrm>
            <a:off x="4499757" y="5722616"/>
            <a:ext cx="707391" cy="797654"/>
          </a:xfrm>
          <a:prstGeom prst="rect">
            <a:avLst/>
          </a:prstGeom>
        </p:spPr>
        <p:txBody>
          <a:bodyPr vert="horz" wrap="square" lIns="0" tIns="12700" rIns="0" bIns="0" rtlCol="0">
            <a:spAutoFit/>
          </a:bodyPr>
          <a:lstStyle/>
          <a:p>
            <a:pPr marL="57149" algn="ctr">
              <a:spcBef>
                <a:spcPts val="100"/>
              </a:spcBef>
            </a:pPr>
            <a:r>
              <a:rPr sz="2700" b="1" spc="-15" baseline="-20061" dirty="0">
                <a:latin typeface="Arial Narrow"/>
                <a:cs typeface="Arial Narrow"/>
              </a:rPr>
              <a:t>l</a:t>
            </a:r>
            <a:r>
              <a:rPr sz="2700" b="1" spc="247" baseline="-20061" dirty="0">
                <a:latin typeface="Arial Narrow"/>
                <a:cs typeface="Arial Narrow"/>
              </a:rPr>
              <a:t> </a:t>
            </a:r>
            <a:r>
              <a:rPr sz="1200" dirty="0">
                <a:latin typeface="Arial"/>
                <a:cs typeface="Arial"/>
              </a:rPr>
              <a:t>(2)</a:t>
            </a:r>
            <a:endParaRPr sz="1200">
              <a:latin typeface="Arial"/>
              <a:cs typeface="Arial"/>
            </a:endParaRPr>
          </a:p>
          <a:p>
            <a:pPr>
              <a:spcBef>
                <a:spcPts val="5"/>
              </a:spcBef>
            </a:pPr>
            <a:endParaRPr sz="1900">
              <a:latin typeface="Times New Roman"/>
              <a:cs typeface="Times New Roman"/>
            </a:endParaRPr>
          </a:p>
          <a:p>
            <a:pPr algn="ctr">
              <a:lnSpc>
                <a:spcPct val="100000"/>
              </a:lnSpc>
            </a:pPr>
            <a:r>
              <a:rPr sz="1400" spc="-5" dirty="0">
                <a:latin typeface="Arial"/>
                <a:cs typeface="Arial"/>
              </a:rPr>
              <a:t>hidden</a:t>
            </a:r>
            <a:r>
              <a:rPr sz="1400" spc="-80" dirty="0">
                <a:latin typeface="Arial"/>
                <a:cs typeface="Arial"/>
              </a:rPr>
              <a:t> </a:t>
            </a:r>
            <a:r>
              <a:rPr sz="1400" dirty="0">
                <a:latin typeface="Arial"/>
                <a:cs typeface="Arial"/>
              </a:rPr>
              <a:t>1</a:t>
            </a:r>
            <a:endParaRPr sz="1400">
              <a:latin typeface="Arial"/>
              <a:cs typeface="Arial"/>
            </a:endParaRPr>
          </a:p>
        </p:txBody>
      </p:sp>
      <p:sp>
        <p:nvSpPr>
          <p:cNvPr id="154" name="object 154"/>
          <p:cNvSpPr txBox="1"/>
          <p:nvPr/>
        </p:nvSpPr>
        <p:spPr>
          <a:xfrm>
            <a:off x="6375406" y="5722616"/>
            <a:ext cx="707391" cy="797654"/>
          </a:xfrm>
          <a:prstGeom prst="rect">
            <a:avLst/>
          </a:prstGeom>
        </p:spPr>
        <p:txBody>
          <a:bodyPr vert="horz" wrap="square" lIns="0" tIns="12700" rIns="0" bIns="0" rtlCol="0">
            <a:spAutoFit/>
          </a:bodyPr>
          <a:lstStyle/>
          <a:p>
            <a:pPr algn="ctr">
              <a:spcBef>
                <a:spcPts val="100"/>
              </a:spcBef>
            </a:pPr>
            <a:r>
              <a:rPr sz="2700" b="1" spc="-15" baseline="-20061" dirty="0">
                <a:latin typeface="Arial Narrow"/>
                <a:cs typeface="Arial Narrow"/>
              </a:rPr>
              <a:t>l</a:t>
            </a:r>
            <a:r>
              <a:rPr sz="2700" b="1" spc="263" baseline="-20061" dirty="0">
                <a:latin typeface="Arial Narrow"/>
                <a:cs typeface="Arial Narrow"/>
              </a:rPr>
              <a:t> </a:t>
            </a:r>
            <a:r>
              <a:rPr sz="1200" dirty="0">
                <a:latin typeface="Arial"/>
                <a:cs typeface="Arial"/>
              </a:rPr>
              <a:t>(3)</a:t>
            </a:r>
            <a:endParaRPr sz="1200">
              <a:latin typeface="Arial"/>
              <a:cs typeface="Arial"/>
            </a:endParaRPr>
          </a:p>
          <a:p>
            <a:pPr>
              <a:spcBef>
                <a:spcPts val="5"/>
              </a:spcBef>
            </a:pPr>
            <a:endParaRPr sz="1900">
              <a:latin typeface="Times New Roman"/>
              <a:cs typeface="Times New Roman"/>
            </a:endParaRPr>
          </a:p>
          <a:p>
            <a:pPr algn="ctr">
              <a:lnSpc>
                <a:spcPct val="100000"/>
              </a:lnSpc>
            </a:pPr>
            <a:r>
              <a:rPr sz="1400" spc="-5" dirty="0">
                <a:latin typeface="Arial"/>
                <a:cs typeface="Arial"/>
              </a:rPr>
              <a:t>hidden</a:t>
            </a:r>
            <a:r>
              <a:rPr sz="1400" spc="-80" dirty="0">
                <a:latin typeface="Arial"/>
                <a:cs typeface="Arial"/>
              </a:rPr>
              <a:t> </a:t>
            </a:r>
            <a:r>
              <a:rPr sz="1400" dirty="0">
                <a:latin typeface="Arial"/>
                <a:cs typeface="Arial"/>
              </a:rPr>
              <a:t>2</a:t>
            </a:r>
            <a:endParaRPr sz="1400">
              <a:latin typeface="Arial"/>
              <a:cs typeface="Arial"/>
            </a:endParaRPr>
          </a:p>
        </p:txBody>
      </p:sp>
      <p:sp>
        <p:nvSpPr>
          <p:cNvPr id="155" name="object 155"/>
          <p:cNvSpPr txBox="1"/>
          <p:nvPr/>
        </p:nvSpPr>
        <p:spPr>
          <a:xfrm>
            <a:off x="8344929" y="5722616"/>
            <a:ext cx="520065" cy="797654"/>
          </a:xfrm>
          <a:prstGeom prst="rect">
            <a:avLst/>
          </a:prstGeom>
        </p:spPr>
        <p:txBody>
          <a:bodyPr vert="horz" wrap="square" lIns="0" tIns="12700" rIns="0" bIns="0" rtlCol="0">
            <a:spAutoFit/>
          </a:bodyPr>
          <a:lstStyle/>
          <a:p>
            <a:pPr algn="ctr">
              <a:spcBef>
                <a:spcPts val="100"/>
              </a:spcBef>
            </a:pPr>
            <a:r>
              <a:rPr sz="2700" b="1" spc="-15" baseline="-20061" dirty="0">
                <a:latin typeface="Arial Narrow"/>
                <a:cs typeface="Arial Narrow"/>
              </a:rPr>
              <a:t>l</a:t>
            </a:r>
            <a:r>
              <a:rPr sz="2700" b="1" spc="232" baseline="-20061" dirty="0">
                <a:latin typeface="Arial Narrow"/>
                <a:cs typeface="Arial Narrow"/>
              </a:rPr>
              <a:t> </a:t>
            </a:r>
            <a:r>
              <a:rPr sz="1200" dirty="0">
                <a:latin typeface="Arial"/>
                <a:cs typeface="Arial"/>
              </a:rPr>
              <a:t>(4)</a:t>
            </a:r>
            <a:endParaRPr sz="1200">
              <a:latin typeface="Arial"/>
              <a:cs typeface="Arial"/>
            </a:endParaRPr>
          </a:p>
          <a:p>
            <a:pPr>
              <a:spcBef>
                <a:spcPts val="5"/>
              </a:spcBef>
            </a:pPr>
            <a:endParaRPr sz="1900">
              <a:latin typeface="Times New Roman"/>
              <a:cs typeface="Times New Roman"/>
            </a:endParaRPr>
          </a:p>
          <a:p>
            <a:pPr algn="ctr">
              <a:lnSpc>
                <a:spcPct val="100000"/>
              </a:lnSpc>
            </a:pPr>
            <a:r>
              <a:rPr sz="1400" spc="-5" dirty="0">
                <a:latin typeface="Arial"/>
                <a:cs typeface="Arial"/>
              </a:rPr>
              <a:t>output</a:t>
            </a:r>
            <a:endParaRPr sz="1400">
              <a:latin typeface="Arial"/>
              <a:cs typeface="Arial"/>
            </a:endParaRPr>
          </a:p>
        </p:txBody>
      </p:sp>
      <p:sp>
        <p:nvSpPr>
          <p:cNvPr id="156" name="object 156"/>
          <p:cNvSpPr txBox="1"/>
          <p:nvPr/>
        </p:nvSpPr>
        <p:spPr>
          <a:xfrm>
            <a:off x="3701837" y="1416848"/>
            <a:ext cx="4178935" cy="775854"/>
          </a:xfrm>
          <a:prstGeom prst="rect">
            <a:avLst/>
          </a:prstGeom>
        </p:spPr>
        <p:txBody>
          <a:bodyPr vert="horz" wrap="square" lIns="0" tIns="118111" rIns="0" bIns="0" rtlCol="0">
            <a:spAutoFit/>
          </a:bodyPr>
          <a:lstStyle/>
          <a:p>
            <a:pPr algn="ctr">
              <a:spcBef>
                <a:spcPts val="931"/>
              </a:spcBef>
              <a:tabLst>
                <a:tab pos="1875108" algn="l"/>
              </a:tabLst>
            </a:pPr>
            <a:r>
              <a:rPr sz="2700" baseline="-21604" dirty="0">
                <a:latin typeface="Arial"/>
                <a:cs typeface="Arial"/>
              </a:rPr>
              <a:t>a</a:t>
            </a:r>
            <a:r>
              <a:rPr sz="1200" dirty="0">
                <a:latin typeface="Arial"/>
                <a:cs typeface="Arial"/>
              </a:rPr>
              <a:t>(2)	</a:t>
            </a:r>
            <a:r>
              <a:rPr sz="2700" baseline="-21604" dirty="0">
                <a:latin typeface="Arial"/>
                <a:cs typeface="Arial"/>
              </a:rPr>
              <a:t>a</a:t>
            </a:r>
            <a:r>
              <a:rPr sz="1200" dirty="0">
                <a:latin typeface="Arial"/>
                <a:cs typeface="Arial"/>
              </a:rPr>
              <a:t>(3)</a:t>
            </a:r>
            <a:endParaRPr sz="1200">
              <a:latin typeface="Arial"/>
              <a:cs typeface="Arial"/>
            </a:endParaRPr>
          </a:p>
          <a:p>
            <a:pPr algn="ctr">
              <a:spcBef>
                <a:spcPts val="835"/>
              </a:spcBef>
              <a:tabLst>
                <a:tab pos="1875108" algn="l"/>
                <a:tab pos="3750852" algn="l"/>
              </a:tabLst>
            </a:pPr>
            <a:r>
              <a:rPr sz="2700" baseline="-21604" dirty="0">
                <a:latin typeface="Arial"/>
                <a:cs typeface="Arial"/>
              </a:rPr>
              <a:t>W</a:t>
            </a:r>
            <a:r>
              <a:rPr sz="1200" dirty="0">
                <a:latin typeface="Arial"/>
                <a:cs typeface="Arial"/>
              </a:rPr>
              <a:t>(1)	</a:t>
            </a:r>
            <a:r>
              <a:rPr sz="2700" baseline="-21604" dirty="0">
                <a:latin typeface="Arial"/>
                <a:cs typeface="Arial"/>
              </a:rPr>
              <a:t>W</a:t>
            </a:r>
            <a:r>
              <a:rPr sz="1200" dirty="0">
                <a:latin typeface="Arial"/>
                <a:cs typeface="Arial"/>
              </a:rPr>
              <a:t>(2)	</a:t>
            </a:r>
            <a:r>
              <a:rPr sz="2700" baseline="-21604" dirty="0">
                <a:latin typeface="Arial"/>
                <a:cs typeface="Arial"/>
              </a:rPr>
              <a:t>W</a:t>
            </a:r>
            <a:r>
              <a:rPr sz="1200" dirty="0">
                <a:latin typeface="Arial"/>
                <a:cs typeface="Arial"/>
              </a:rPr>
              <a:t>(3)</a:t>
            </a:r>
            <a:endParaRPr sz="1200">
              <a:latin typeface="Arial"/>
              <a:cs typeface="Arial"/>
            </a:endParaRPr>
          </a:p>
        </p:txBody>
      </p:sp>
      <p:sp>
        <p:nvSpPr>
          <p:cNvPr id="157" name="object 157"/>
          <p:cNvSpPr txBox="1"/>
          <p:nvPr/>
        </p:nvSpPr>
        <p:spPr>
          <a:xfrm>
            <a:off x="8435249" y="1522689"/>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58" name="object 158"/>
          <p:cNvSpPr txBox="1"/>
          <p:nvPr/>
        </p:nvSpPr>
        <p:spPr>
          <a:xfrm>
            <a:off x="9671984" y="2600319"/>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Tree>
    <p:extLst>
      <p:ext uri="{BB962C8B-B14F-4D97-AF65-F5344CB8AC3E}">
        <p14:creationId xmlns:p14="http://schemas.microsoft.com/office/powerpoint/2010/main" val="342742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27" name="object 127"/>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29" name="object 129"/>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30" name="object 130"/>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32" name="object 132"/>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33" name="object 133"/>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35" name="object 135"/>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42" name="object 142"/>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43" name="object 143"/>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44" name="object 144"/>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45" name="object 145"/>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46" name="object 146"/>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47" name="object 147"/>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48" name="object 148"/>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49" name="object 149"/>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50" name="object 150"/>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51" name="object 151"/>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2" name="object 152"/>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3" name="object 153"/>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54" name="object 154"/>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55" name="object 155"/>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6" name="object 156"/>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57" name="object 157"/>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58" name="object 158"/>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59" name="object 159"/>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66" name="object 166"/>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67" name="object 167"/>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68" name="object 168"/>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69" name="object 169"/>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0" name="object 170"/>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1" name="object 171"/>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2" name="object 172"/>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3" name="object 173"/>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4" name="object 174"/>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5" name="object 175"/>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60" name="object 160"/>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61" name="object 161"/>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62" name="object 162"/>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63" name="object 163"/>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64" name="object 164"/>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65" name="object 165"/>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Tree>
    <p:extLst>
      <p:ext uri="{BB962C8B-B14F-4D97-AF65-F5344CB8AC3E}">
        <p14:creationId xmlns:p14="http://schemas.microsoft.com/office/powerpoint/2010/main" val="140287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2490449" y="1459073"/>
            <a:ext cx="904875" cy="3675379"/>
          </a:xfrm>
          <a:custGeom>
            <a:avLst/>
            <a:gdLst/>
            <a:ahLst/>
            <a:cxnLst/>
            <a:rect l="l" t="t" r="r" b="b"/>
            <a:pathLst>
              <a:path w="904875" h="3675379">
                <a:moveTo>
                  <a:pt x="0" y="0"/>
                </a:moveTo>
                <a:lnTo>
                  <a:pt x="904798" y="0"/>
                </a:lnTo>
                <a:lnTo>
                  <a:pt x="904798" y="3674992"/>
                </a:lnTo>
                <a:lnTo>
                  <a:pt x="0" y="3674992"/>
                </a:lnTo>
                <a:lnTo>
                  <a:pt x="0" y="0"/>
                </a:lnTo>
                <a:close/>
              </a:path>
            </a:pathLst>
          </a:custGeom>
          <a:ln w="28574">
            <a:solidFill>
              <a:srgbClr val="CC0000"/>
            </a:solidFill>
          </a:ln>
        </p:spPr>
        <p:txBody>
          <a:bodyPr wrap="square" lIns="0" tIns="0" rIns="0" bIns="0" rtlCol="0"/>
          <a:lstStyle/>
          <a:p>
            <a:endParaRPr/>
          </a:p>
        </p:txBody>
      </p:sp>
      <p:sp>
        <p:nvSpPr>
          <p:cNvPr id="4" name="object 4"/>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5" name="object 5"/>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6" name="object 6"/>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7" name="object 7"/>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8" name="object 8"/>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9" name="object 9"/>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0" name="object 10"/>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1" name="object 11"/>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2" name="object 12"/>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3" name="object 13"/>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4" name="object 14"/>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6" name="object 16"/>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7" name="object 17"/>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9" name="object 19"/>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0" name="object 20"/>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2" name="object 22"/>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3" name="object 23"/>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5" name="object 25"/>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6" name="object 26"/>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7" name="object 27"/>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8" name="object 28"/>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30" name="object 30"/>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3" name="object 33"/>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6" name="object 36"/>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9" name="object 39"/>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2" name="object 42"/>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5" name="object 45"/>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8" name="object 48"/>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1" name="object 51"/>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2" name="object 52"/>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4" name="object 54"/>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7" name="object 57"/>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0" name="object 60"/>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3" name="object 63"/>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6" name="object 66"/>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9" name="object 69"/>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2" name="object 72"/>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5" name="object 75"/>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8" name="object 78"/>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1" name="object 81"/>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4" name="object 84"/>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7" name="object 87"/>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8" name="object 88"/>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90" name="object 90"/>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1" name="object 91"/>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3" name="object 93"/>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4" name="object 94"/>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6" name="object 96"/>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7" name="object 97"/>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9" name="object 99"/>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2" name="object 102"/>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3" name="object 103"/>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5" name="object 105"/>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8" name="object 108"/>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9" name="object 109"/>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1" name="object 111"/>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4" name="object 114"/>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5" name="object 115"/>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7" name="object 117"/>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8" name="object 118"/>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20" name="object 120"/>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1" name="object 121"/>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3" name="object 123"/>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5" name="object 125"/>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6" name="object 126"/>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8" name="object 128"/>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9" name="object 129"/>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0" name="object 130"/>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1" name="object 131"/>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2" name="object 132"/>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3" name="object 133"/>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4" name="object 134"/>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6" name="object 136"/>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8" name="object 138"/>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9" name="object 139"/>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1" name="object 141"/>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2" name="object 142"/>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3" name="object 143"/>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4" name="object 144"/>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5" name="object 145"/>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6" name="object 146"/>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7" name="object 147"/>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8" name="object 148"/>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9" name="object 149"/>
          <p:cNvSpPr/>
          <p:nvPr/>
        </p:nvSpPr>
        <p:spPr>
          <a:xfrm>
            <a:off x="2133597" y="1009647"/>
            <a:ext cx="222251" cy="260351"/>
          </a:xfrm>
          <a:custGeom>
            <a:avLst/>
            <a:gdLst/>
            <a:ahLst/>
            <a:cxnLst/>
            <a:rect l="l" t="t" r="r" b="b"/>
            <a:pathLst>
              <a:path w="222250" h="260350">
                <a:moveTo>
                  <a:pt x="0" y="0"/>
                </a:moveTo>
                <a:lnTo>
                  <a:pt x="222009" y="260176"/>
                </a:lnTo>
              </a:path>
            </a:pathLst>
          </a:custGeom>
          <a:ln w="28574">
            <a:solidFill>
              <a:srgbClr val="CC0000"/>
            </a:solidFill>
          </a:ln>
        </p:spPr>
        <p:txBody>
          <a:bodyPr wrap="square" lIns="0" tIns="0" rIns="0" bIns="0" rtlCol="0"/>
          <a:lstStyle/>
          <a:p>
            <a:endParaRPr/>
          </a:p>
        </p:txBody>
      </p:sp>
      <p:sp>
        <p:nvSpPr>
          <p:cNvPr id="150" name="object 150"/>
          <p:cNvSpPr/>
          <p:nvPr/>
        </p:nvSpPr>
        <p:spPr>
          <a:xfrm>
            <a:off x="2305419" y="1224902"/>
            <a:ext cx="148652" cy="157855"/>
          </a:xfrm>
          <a:prstGeom prst="rect">
            <a:avLst/>
          </a:prstGeom>
          <a:blipFill>
            <a:blip r:embed="rId2" cstate="print"/>
            <a:stretch>
              <a:fillRect/>
            </a:stretch>
          </a:blipFill>
        </p:spPr>
        <p:txBody>
          <a:bodyPr wrap="square" lIns="0" tIns="0" rIns="0" bIns="0" rtlCol="0"/>
          <a:lstStyle/>
          <a:p>
            <a:endParaRPr/>
          </a:p>
        </p:txBody>
      </p:sp>
      <p:sp>
        <p:nvSpPr>
          <p:cNvPr id="151" name="object 151"/>
          <p:cNvSpPr txBox="1"/>
          <p:nvPr/>
        </p:nvSpPr>
        <p:spPr>
          <a:xfrm>
            <a:off x="1844674" y="658104"/>
            <a:ext cx="8242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Layer</a:t>
            </a:r>
            <a:r>
              <a:rPr b="1" spc="-85" dirty="0">
                <a:solidFill>
                  <a:srgbClr val="CC0000"/>
                </a:solidFill>
                <a:latin typeface="Arial"/>
                <a:cs typeface="Arial"/>
              </a:rPr>
              <a:t> </a:t>
            </a:r>
            <a:r>
              <a:rPr b="1" dirty="0">
                <a:solidFill>
                  <a:srgbClr val="CC0000"/>
                </a:solidFill>
                <a:latin typeface="Arial"/>
                <a:cs typeface="Arial"/>
              </a:rPr>
              <a:t>1</a:t>
            </a:r>
            <a:endParaRPr>
              <a:latin typeface="Arial"/>
              <a:cs typeface="Arial"/>
            </a:endParaRPr>
          </a:p>
        </p:txBody>
      </p:sp>
      <p:sp>
        <p:nvSpPr>
          <p:cNvPr id="152" name="object 152"/>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3" name="object 153"/>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4" name="object 154"/>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5" name="object 155"/>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6" name="object 156"/>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9" name="object 159"/>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2" name="object 162"/>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3" name="object 163"/>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4" name="object 164"/>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6" name="object 166"/>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1" name="object 171"/>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2" name="object 172"/>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3" name="object 173"/>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4" name="object 174"/>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5" name="object 175"/>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6" name="object 176"/>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7" name="object 177"/>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8" name="object 178"/>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9" name="object 179"/>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161315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357345" y="1459073"/>
            <a:ext cx="904875" cy="3675379"/>
          </a:xfrm>
          <a:custGeom>
            <a:avLst/>
            <a:gdLst/>
            <a:ahLst/>
            <a:cxnLst/>
            <a:rect l="l" t="t" r="r" b="b"/>
            <a:pathLst>
              <a:path w="904875" h="3675379">
                <a:moveTo>
                  <a:pt x="0" y="0"/>
                </a:moveTo>
                <a:lnTo>
                  <a:pt x="904798" y="0"/>
                </a:lnTo>
                <a:lnTo>
                  <a:pt x="904798" y="3674992"/>
                </a:lnTo>
                <a:lnTo>
                  <a:pt x="0" y="3674992"/>
                </a:lnTo>
                <a:lnTo>
                  <a:pt x="0" y="0"/>
                </a:lnTo>
                <a:close/>
              </a:path>
            </a:pathLst>
          </a:custGeom>
          <a:ln w="28574">
            <a:solidFill>
              <a:srgbClr val="CC0000"/>
            </a:solidFill>
          </a:ln>
        </p:spPr>
        <p:txBody>
          <a:bodyPr wrap="square" lIns="0" tIns="0" rIns="0" bIns="0" rtlCol="0"/>
          <a:lstStyle/>
          <a:p>
            <a:endParaRPr/>
          </a:p>
        </p:txBody>
      </p:sp>
      <p:sp>
        <p:nvSpPr>
          <p:cNvPr id="4" name="object 4"/>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5" name="object 5"/>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6" name="object 6"/>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7" name="object 7"/>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8" name="object 8"/>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9" name="object 9"/>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0" name="object 10"/>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1" name="object 11"/>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2" name="object 12"/>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3" name="object 13"/>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4" name="object 14"/>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6" name="object 16"/>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7" name="object 17"/>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9" name="object 19"/>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0" name="object 20"/>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2" name="object 22"/>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3" name="object 23"/>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5" name="object 25"/>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6" name="object 26"/>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7" name="object 27"/>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8" name="object 28"/>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30" name="object 30"/>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3" name="object 33"/>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6" name="object 36"/>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9" name="object 39"/>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2" name="object 42"/>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5" name="object 45"/>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8" name="object 48"/>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1" name="object 51"/>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2" name="object 52"/>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4" name="object 54"/>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7" name="object 57"/>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0" name="object 60"/>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3" name="object 63"/>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6" name="object 66"/>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9" name="object 69"/>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2" name="object 72"/>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5" name="object 75"/>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8" name="object 78"/>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1" name="object 81"/>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4" name="object 84"/>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7" name="object 87"/>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8" name="object 88"/>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90" name="object 90"/>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1" name="object 91"/>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3" name="object 93"/>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4" name="object 94"/>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6" name="object 96"/>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7" name="object 97"/>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9" name="object 99"/>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2" name="object 102"/>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3" name="object 103"/>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5" name="object 105"/>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8" name="object 108"/>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9" name="object 109"/>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1" name="object 111"/>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4" name="object 114"/>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5" name="object 115"/>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7" name="object 117"/>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8" name="object 118"/>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20" name="object 120"/>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1" name="object 121"/>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3" name="object 123"/>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5" name="object 125"/>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6" name="object 126"/>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8" name="object 128"/>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9" name="object 129"/>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0" name="object 130"/>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1" name="object 131"/>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2" name="object 132"/>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3" name="object 133"/>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4" name="object 134"/>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6" name="object 136"/>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8" name="object 138"/>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9" name="object 139"/>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1" name="object 141"/>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2" name="object 142"/>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3" name="object 143"/>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4" name="object 144"/>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5" name="object 145"/>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6" name="object 146"/>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7" name="object 147"/>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8" name="object 148"/>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9" name="object 149"/>
          <p:cNvSpPr/>
          <p:nvPr/>
        </p:nvSpPr>
        <p:spPr>
          <a:xfrm>
            <a:off x="4000493" y="1009647"/>
            <a:ext cx="222251" cy="260351"/>
          </a:xfrm>
          <a:custGeom>
            <a:avLst/>
            <a:gdLst/>
            <a:ahLst/>
            <a:cxnLst/>
            <a:rect l="l" t="t" r="r" b="b"/>
            <a:pathLst>
              <a:path w="222250" h="260350">
                <a:moveTo>
                  <a:pt x="0" y="0"/>
                </a:moveTo>
                <a:lnTo>
                  <a:pt x="221999" y="260176"/>
                </a:lnTo>
              </a:path>
            </a:pathLst>
          </a:custGeom>
          <a:ln w="28574">
            <a:solidFill>
              <a:srgbClr val="CC0000"/>
            </a:solidFill>
          </a:ln>
        </p:spPr>
        <p:txBody>
          <a:bodyPr wrap="square" lIns="0" tIns="0" rIns="0" bIns="0" rtlCol="0"/>
          <a:lstStyle/>
          <a:p>
            <a:endParaRPr/>
          </a:p>
        </p:txBody>
      </p:sp>
      <p:sp>
        <p:nvSpPr>
          <p:cNvPr id="150" name="object 150"/>
          <p:cNvSpPr/>
          <p:nvPr/>
        </p:nvSpPr>
        <p:spPr>
          <a:xfrm>
            <a:off x="4172309" y="1224902"/>
            <a:ext cx="148649" cy="157855"/>
          </a:xfrm>
          <a:prstGeom prst="rect">
            <a:avLst/>
          </a:prstGeom>
          <a:blipFill>
            <a:blip r:embed="rId2" cstate="print"/>
            <a:stretch>
              <a:fillRect/>
            </a:stretch>
          </a:blipFill>
        </p:spPr>
        <p:txBody>
          <a:bodyPr wrap="square" lIns="0" tIns="0" rIns="0" bIns="0" rtlCol="0"/>
          <a:lstStyle/>
          <a:p>
            <a:endParaRPr/>
          </a:p>
        </p:txBody>
      </p:sp>
      <p:sp>
        <p:nvSpPr>
          <p:cNvPr id="151" name="object 151"/>
          <p:cNvSpPr txBox="1"/>
          <p:nvPr/>
        </p:nvSpPr>
        <p:spPr>
          <a:xfrm>
            <a:off x="3711570" y="658104"/>
            <a:ext cx="8242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Layer</a:t>
            </a:r>
            <a:r>
              <a:rPr b="1" spc="-85" dirty="0">
                <a:solidFill>
                  <a:srgbClr val="CC0000"/>
                </a:solidFill>
                <a:latin typeface="Arial"/>
                <a:cs typeface="Arial"/>
              </a:rPr>
              <a:t> </a:t>
            </a:r>
            <a:r>
              <a:rPr b="1" dirty="0">
                <a:solidFill>
                  <a:srgbClr val="CC0000"/>
                </a:solidFill>
                <a:latin typeface="Arial"/>
                <a:cs typeface="Arial"/>
              </a:rPr>
              <a:t>2</a:t>
            </a:r>
            <a:endParaRPr>
              <a:latin typeface="Arial"/>
              <a:cs typeface="Arial"/>
            </a:endParaRPr>
          </a:p>
        </p:txBody>
      </p:sp>
      <p:sp>
        <p:nvSpPr>
          <p:cNvPr id="152" name="object 152"/>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3" name="object 153"/>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4" name="object 154"/>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5" name="object 155"/>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6" name="object 156"/>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9" name="object 159"/>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2" name="object 162"/>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3" name="object 163"/>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4" name="object 164"/>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6" name="object 166"/>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1" name="object 171"/>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2" name="object 172"/>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3" name="object 173"/>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4" name="object 174"/>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5" name="object 175"/>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6" name="object 176"/>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7" name="object 177"/>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8" name="object 178"/>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9" name="object 179"/>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221812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6247941" y="1459073"/>
            <a:ext cx="904875" cy="3675379"/>
          </a:xfrm>
          <a:custGeom>
            <a:avLst/>
            <a:gdLst/>
            <a:ahLst/>
            <a:cxnLst/>
            <a:rect l="l" t="t" r="r" b="b"/>
            <a:pathLst>
              <a:path w="904875" h="3675379">
                <a:moveTo>
                  <a:pt x="0" y="0"/>
                </a:moveTo>
                <a:lnTo>
                  <a:pt x="904773" y="0"/>
                </a:lnTo>
                <a:lnTo>
                  <a:pt x="904773" y="3674992"/>
                </a:lnTo>
                <a:lnTo>
                  <a:pt x="0" y="3674992"/>
                </a:lnTo>
                <a:lnTo>
                  <a:pt x="0" y="0"/>
                </a:lnTo>
                <a:close/>
              </a:path>
            </a:pathLst>
          </a:custGeom>
          <a:ln w="28574">
            <a:solidFill>
              <a:srgbClr val="CC0000"/>
            </a:solidFill>
          </a:ln>
        </p:spPr>
        <p:txBody>
          <a:bodyPr wrap="square" lIns="0" tIns="0" rIns="0" bIns="0" rtlCol="0"/>
          <a:lstStyle/>
          <a:p>
            <a:endParaRPr/>
          </a:p>
        </p:txBody>
      </p:sp>
      <p:sp>
        <p:nvSpPr>
          <p:cNvPr id="4" name="object 4"/>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5" name="object 5"/>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6" name="object 6"/>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7" name="object 7"/>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8" name="object 8"/>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9" name="object 9"/>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0" name="object 10"/>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1" name="object 11"/>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2" name="object 12"/>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3" name="object 13"/>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4" name="object 14"/>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6" name="object 16"/>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7" name="object 17"/>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9" name="object 19"/>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0" name="object 20"/>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2" name="object 22"/>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3" name="object 23"/>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5" name="object 25"/>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6" name="object 26"/>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7" name="object 27"/>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8" name="object 28"/>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30" name="object 30"/>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3" name="object 33"/>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6" name="object 36"/>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9" name="object 39"/>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2" name="object 42"/>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5" name="object 45"/>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8" name="object 48"/>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1" name="object 51"/>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2" name="object 52"/>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4" name="object 54"/>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7" name="object 57"/>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0" name="object 60"/>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3" name="object 63"/>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6" name="object 66"/>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9" name="object 69"/>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2" name="object 72"/>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5" name="object 75"/>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8" name="object 78"/>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1" name="object 81"/>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4" name="object 84"/>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7" name="object 87"/>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8" name="object 88"/>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90" name="object 90"/>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1" name="object 91"/>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3" name="object 93"/>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4" name="object 94"/>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6" name="object 96"/>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7" name="object 97"/>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9" name="object 99"/>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2" name="object 102"/>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3" name="object 103"/>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5" name="object 105"/>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8" name="object 108"/>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9" name="object 109"/>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1" name="object 111"/>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4" name="object 114"/>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5" name="object 115"/>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7" name="object 117"/>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8" name="object 118"/>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20" name="object 120"/>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1" name="object 121"/>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3" name="object 123"/>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5" name="object 125"/>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6" name="object 126"/>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8" name="object 128"/>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9" name="object 129"/>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0" name="object 130"/>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1" name="object 131"/>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2" name="object 132"/>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3" name="object 133"/>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4" name="object 134"/>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6" name="object 136"/>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8" name="object 138"/>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9" name="object 139"/>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1" name="object 141"/>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2" name="object 142"/>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3" name="object 143"/>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4" name="object 144"/>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5" name="object 145"/>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6" name="object 146"/>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7" name="object 147"/>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8" name="object 148"/>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9" name="object 149"/>
          <p:cNvSpPr/>
          <p:nvPr/>
        </p:nvSpPr>
        <p:spPr>
          <a:xfrm>
            <a:off x="5891065" y="1009647"/>
            <a:ext cx="222251" cy="260351"/>
          </a:xfrm>
          <a:custGeom>
            <a:avLst/>
            <a:gdLst/>
            <a:ahLst/>
            <a:cxnLst/>
            <a:rect l="l" t="t" r="r" b="b"/>
            <a:pathLst>
              <a:path w="222250" h="260350">
                <a:moveTo>
                  <a:pt x="0" y="0"/>
                </a:moveTo>
                <a:lnTo>
                  <a:pt x="222024" y="260176"/>
                </a:lnTo>
              </a:path>
            </a:pathLst>
          </a:custGeom>
          <a:ln w="28574">
            <a:solidFill>
              <a:srgbClr val="CC0000"/>
            </a:solidFill>
          </a:ln>
        </p:spPr>
        <p:txBody>
          <a:bodyPr wrap="square" lIns="0" tIns="0" rIns="0" bIns="0" rtlCol="0"/>
          <a:lstStyle/>
          <a:p>
            <a:endParaRPr/>
          </a:p>
        </p:txBody>
      </p:sp>
      <p:sp>
        <p:nvSpPr>
          <p:cNvPr id="150" name="object 150"/>
          <p:cNvSpPr/>
          <p:nvPr/>
        </p:nvSpPr>
        <p:spPr>
          <a:xfrm>
            <a:off x="6062905" y="1224902"/>
            <a:ext cx="148649" cy="157855"/>
          </a:xfrm>
          <a:prstGeom prst="rect">
            <a:avLst/>
          </a:prstGeom>
          <a:blipFill>
            <a:blip r:embed="rId2" cstate="print"/>
            <a:stretch>
              <a:fillRect/>
            </a:stretch>
          </a:blipFill>
        </p:spPr>
        <p:txBody>
          <a:bodyPr wrap="square" lIns="0" tIns="0" rIns="0" bIns="0" rtlCol="0"/>
          <a:lstStyle/>
          <a:p>
            <a:endParaRPr/>
          </a:p>
        </p:txBody>
      </p:sp>
      <p:sp>
        <p:nvSpPr>
          <p:cNvPr id="151" name="object 151"/>
          <p:cNvSpPr txBox="1"/>
          <p:nvPr/>
        </p:nvSpPr>
        <p:spPr>
          <a:xfrm>
            <a:off x="5602155" y="658104"/>
            <a:ext cx="8242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Layer</a:t>
            </a:r>
            <a:r>
              <a:rPr b="1" spc="-85" dirty="0">
                <a:solidFill>
                  <a:srgbClr val="CC0000"/>
                </a:solidFill>
                <a:latin typeface="Arial"/>
                <a:cs typeface="Arial"/>
              </a:rPr>
              <a:t> </a:t>
            </a:r>
            <a:r>
              <a:rPr b="1" dirty="0">
                <a:solidFill>
                  <a:srgbClr val="CC0000"/>
                </a:solidFill>
                <a:latin typeface="Arial"/>
                <a:cs typeface="Arial"/>
              </a:rPr>
              <a:t>3</a:t>
            </a:r>
            <a:endParaRPr>
              <a:latin typeface="Arial"/>
              <a:cs typeface="Arial"/>
            </a:endParaRPr>
          </a:p>
        </p:txBody>
      </p:sp>
      <p:sp>
        <p:nvSpPr>
          <p:cNvPr id="152" name="object 152"/>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3" name="object 153"/>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4" name="object 154"/>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5" name="object 155"/>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6" name="object 156"/>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9" name="object 159"/>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2" name="object 162"/>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3" name="object 163"/>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4" name="object 164"/>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6" name="object 166"/>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1" name="object 171"/>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2" name="object 172"/>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3" name="object 173"/>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4" name="object 174"/>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5" name="object 175"/>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6" name="object 176"/>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7" name="object 177"/>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8" name="object 178"/>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9" name="object 179"/>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3316163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8105287" y="1459073"/>
            <a:ext cx="904875" cy="3675379"/>
          </a:xfrm>
          <a:custGeom>
            <a:avLst/>
            <a:gdLst/>
            <a:ahLst/>
            <a:cxnLst/>
            <a:rect l="l" t="t" r="r" b="b"/>
            <a:pathLst>
              <a:path w="904875" h="3675379">
                <a:moveTo>
                  <a:pt x="0" y="0"/>
                </a:moveTo>
                <a:lnTo>
                  <a:pt x="904798" y="0"/>
                </a:lnTo>
                <a:lnTo>
                  <a:pt x="904798" y="3674992"/>
                </a:lnTo>
                <a:lnTo>
                  <a:pt x="0" y="3674992"/>
                </a:lnTo>
                <a:lnTo>
                  <a:pt x="0" y="0"/>
                </a:lnTo>
                <a:close/>
              </a:path>
            </a:pathLst>
          </a:custGeom>
          <a:ln w="28574">
            <a:solidFill>
              <a:srgbClr val="CC0000"/>
            </a:solidFill>
          </a:ln>
        </p:spPr>
        <p:txBody>
          <a:bodyPr wrap="square" lIns="0" tIns="0" rIns="0" bIns="0" rtlCol="0"/>
          <a:lstStyle/>
          <a:p>
            <a:endParaRPr/>
          </a:p>
        </p:txBody>
      </p:sp>
      <p:sp>
        <p:nvSpPr>
          <p:cNvPr id="4" name="object 4"/>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5" name="object 5"/>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6" name="object 6"/>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7" name="object 7"/>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8" name="object 8"/>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9" name="object 9"/>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0" name="object 10"/>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1" name="object 11"/>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2" name="object 12"/>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3" name="object 13"/>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4" name="object 14"/>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6" name="object 16"/>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7" name="object 17"/>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9" name="object 19"/>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0" name="object 20"/>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2" name="object 22"/>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3" name="object 23"/>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5" name="object 25"/>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6" name="object 26"/>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7" name="object 27"/>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8" name="object 28"/>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30" name="object 30"/>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3" name="object 33"/>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6" name="object 36"/>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9" name="object 39"/>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2" name="object 42"/>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5" name="object 45"/>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8" name="object 48"/>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1" name="object 51"/>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2" name="object 52"/>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4" name="object 54"/>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7" name="object 57"/>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0" name="object 60"/>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3" name="object 63"/>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6" name="object 66"/>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9" name="object 69"/>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2" name="object 72"/>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5" name="object 75"/>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8" name="object 78"/>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1" name="object 81"/>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4" name="object 84"/>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7" name="object 87"/>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8" name="object 88"/>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90" name="object 90"/>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1" name="object 91"/>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3" name="object 93"/>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4" name="object 94"/>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6" name="object 96"/>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7" name="object 97"/>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9" name="object 99"/>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2" name="object 102"/>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3" name="object 103"/>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5" name="object 105"/>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8" name="object 108"/>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9" name="object 109"/>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1" name="object 111"/>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4" name="object 114"/>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5" name="object 115"/>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7" name="object 117"/>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8" name="object 118"/>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20" name="object 120"/>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1" name="object 121"/>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3" name="object 123"/>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5" name="object 125"/>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6" name="object 126"/>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8" name="object 128"/>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9" name="object 129"/>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0" name="object 130"/>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1" name="object 131"/>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2" name="object 132"/>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3" name="object 133"/>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4" name="object 134"/>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6" name="object 136"/>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8" name="object 138"/>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9" name="object 139"/>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1" name="object 141"/>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2" name="object 142"/>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3" name="object 143"/>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4" name="object 144"/>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5" name="object 145"/>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6" name="object 146"/>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7" name="object 147"/>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8" name="object 148"/>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9" name="object 149"/>
          <p:cNvSpPr/>
          <p:nvPr/>
        </p:nvSpPr>
        <p:spPr>
          <a:xfrm>
            <a:off x="7748437" y="1009647"/>
            <a:ext cx="222251" cy="260351"/>
          </a:xfrm>
          <a:custGeom>
            <a:avLst/>
            <a:gdLst/>
            <a:ahLst/>
            <a:cxnLst/>
            <a:rect l="l" t="t" r="r" b="b"/>
            <a:pathLst>
              <a:path w="222250" h="260350">
                <a:moveTo>
                  <a:pt x="0" y="0"/>
                </a:moveTo>
                <a:lnTo>
                  <a:pt x="222024" y="260176"/>
                </a:lnTo>
              </a:path>
            </a:pathLst>
          </a:custGeom>
          <a:ln w="28574">
            <a:solidFill>
              <a:srgbClr val="CC0000"/>
            </a:solidFill>
          </a:ln>
        </p:spPr>
        <p:txBody>
          <a:bodyPr wrap="square" lIns="0" tIns="0" rIns="0" bIns="0" rtlCol="0"/>
          <a:lstStyle/>
          <a:p>
            <a:endParaRPr/>
          </a:p>
        </p:txBody>
      </p:sp>
      <p:sp>
        <p:nvSpPr>
          <p:cNvPr id="150" name="object 150"/>
          <p:cNvSpPr/>
          <p:nvPr/>
        </p:nvSpPr>
        <p:spPr>
          <a:xfrm>
            <a:off x="7920276" y="1224902"/>
            <a:ext cx="148649" cy="157855"/>
          </a:xfrm>
          <a:prstGeom prst="rect">
            <a:avLst/>
          </a:prstGeom>
          <a:blipFill>
            <a:blip r:embed="rId2" cstate="print"/>
            <a:stretch>
              <a:fillRect/>
            </a:stretch>
          </a:blipFill>
        </p:spPr>
        <p:txBody>
          <a:bodyPr wrap="square" lIns="0" tIns="0" rIns="0" bIns="0" rtlCol="0"/>
          <a:lstStyle/>
          <a:p>
            <a:endParaRPr/>
          </a:p>
        </p:txBody>
      </p:sp>
      <p:sp>
        <p:nvSpPr>
          <p:cNvPr id="151" name="object 151"/>
          <p:cNvSpPr txBox="1"/>
          <p:nvPr/>
        </p:nvSpPr>
        <p:spPr>
          <a:xfrm>
            <a:off x="7459526" y="658104"/>
            <a:ext cx="8242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Layer</a:t>
            </a:r>
            <a:r>
              <a:rPr b="1" spc="-85" dirty="0">
                <a:solidFill>
                  <a:srgbClr val="CC0000"/>
                </a:solidFill>
                <a:latin typeface="Arial"/>
                <a:cs typeface="Arial"/>
              </a:rPr>
              <a:t> </a:t>
            </a:r>
            <a:r>
              <a:rPr b="1" dirty="0">
                <a:solidFill>
                  <a:srgbClr val="CC0000"/>
                </a:solidFill>
                <a:latin typeface="Arial"/>
                <a:cs typeface="Arial"/>
              </a:rPr>
              <a:t>4</a:t>
            </a:r>
            <a:endParaRPr>
              <a:latin typeface="Arial"/>
              <a:cs typeface="Arial"/>
            </a:endParaRPr>
          </a:p>
        </p:txBody>
      </p:sp>
      <p:sp>
        <p:nvSpPr>
          <p:cNvPr id="152" name="object 152"/>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3" name="object 153"/>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4" name="object 154"/>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5" name="object 155"/>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6" name="object 156"/>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9" name="object 159"/>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2" name="object 162"/>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3" name="object 163"/>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4" name="object 164"/>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6" name="object 166"/>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1" name="object 171"/>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2" name="object 172"/>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3" name="object 173"/>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4" name="object 174"/>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5" name="object 175"/>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6" name="object 176"/>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7" name="object 177"/>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8" name="object 178"/>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9" name="object 179"/>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397863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3047335" y="4685591"/>
            <a:ext cx="391795" cy="515620"/>
          </a:xfrm>
          <a:custGeom>
            <a:avLst/>
            <a:gdLst/>
            <a:ahLst/>
            <a:cxnLst/>
            <a:rect l="l" t="t" r="r" b="b"/>
            <a:pathLst>
              <a:path w="391794" h="515620">
                <a:moveTo>
                  <a:pt x="391286" y="515073"/>
                </a:moveTo>
                <a:lnTo>
                  <a:pt x="0" y="0"/>
                </a:lnTo>
              </a:path>
            </a:pathLst>
          </a:custGeom>
          <a:ln w="28574">
            <a:solidFill>
              <a:srgbClr val="CC0000"/>
            </a:solidFill>
          </a:ln>
        </p:spPr>
        <p:txBody>
          <a:bodyPr wrap="square" lIns="0" tIns="0" rIns="0" bIns="0" rtlCol="0"/>
          <a:lstStyle/>
          <a:p>
            <a:endParaRPr/>
          </a:p>
        </p:txBody>
      </p:sp>
      <p:sp>
        <p:nvSpPr>
          <p:cNvPr id="149" name="object 149"/>
          <p:cNvSpPr/>
          <p:nvPr/>
        </p:nvSpPr>
        <p:spPr>
          <a:xfrm>
            <a:off x="2954606" y="4568054"/>
            <a:ext cx="144599" cy="160375"/>
          </a:xfrm>
          <a:prstGeom prst="rect">
            <a:avLst/>
          </a:prstGeom>
          <a:blipFill>
            <a:blip r:embed="rId2" cstate="print"/>
            <a:stretch>
              <a:fillRect/>
            </a:stretch>
          </a:blipFill>
        </p:spPr>
        <p:txBody>
          <a:bodyPr wrap="square" lIns="0" tIns="0" rIns="0" bIns="0" rtlCol="0"/>
          <a:lstStyle/>
          <a:p>
            <a:endParaRPr/>
          </a:p>
        </p:txBody>
      </p:sp>
      <p:sp>
        <p:nvSpPr>
          <p:cNvPr id="150" name="object 150"/>
          <p:cNvSpPr txBox="1"/>
          <p:nvPr/>
        </p:nvSpPr>
        <p:spPr>
          <a:xfrm>
            <a:off x="2620845" y="5206217"/>
            <a:ext cx="25387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Biases (constant</a:t>
            </a:r>
            <a:r>
              <a:rPr b="1" spc="-85" dirty="0">
                <a:solidFill>
                  <a:srgbClr val="CC0000"/>
                </a:solidFill>
                <a:latin typeface="Arial"/>
                <a:cs typeface="Arial"/>
              </a:rPr>
              <a:t> </a:t>
            </a:r>
            <a:r>
              <a:rPr b="1" spc="-5" dirty="0">
                <a:solidFill>
                  <a:srgbClr val="CC0000"/>
                </a:solidFill>
                <a:latin typeface="Arial"/>
                <a:cs typeface="Arial"/>
              </a:rPr>
              <a:t>units)</a:t>
            </a:r>
            <a:endParaRPr>
              <a:latin typeface="Arial"/>
              <a:cs typeface="Arial"/>
            </a:endParaRPr>
          </a:p>
        </p:txBody>
      </p:sp>
      <p:sp>
        <p:nvSpPr>
          <p:cNvPr id="151" name="object 151"/>
          <p:cNvSpPr/>
          <p:nvPr/>
        </p:nvSpPr>
        <p:spPr>
          <a:xfrm>
            <a:off x="3438569" y="4959166"/>
            <a:ext cx="981711" cy="241935"/>
          </a:xfrm>
          <a:custGeom>
            <a:avLst/>
            <a:gdLst/>
            <a:ahLst/>
            <a:cxnLst/>
            <a:rect l="l" t="t" r="r" b="b"/>
            <a:pathLst>
              <a:path w="981710" h="241935">
                <a:moveTo>
                  <a:pt x="0" y="241624"/>
                </a:moveTo>
                <a:lnTo>
                  <a:pt x="981625" y="0"/>
                </a:lnTo>
              </a:path>
            </a:pathLst>
          </a:custGeom>
          <a:ln w="28574">
            <a:solidFill>
              <a:srgbClr val="CC0000"/>
            </a:solidFill>
          </a:ln>
        </p:spPr>
        <p:txBody>
          <a:bodyPr wrap="square" lIns="0" tIns="0" rIns="0" bIns="0" rtlCol="0"/>
          <a:lstStyle/>
          <a:p>
            <a:endParaRPr/>
          </a:p>
        </p:txBody>
      </p:sp>
      <p:sp>
        <p:nvSpPr>
          <p:cNvPr id="152" name="object 152"/>
          <p:cNvSpPr/>
          <p:nvPr/>
        </p:nvSpPr>
        <p:spPr>
          <a:xfrm>
            <a:off x="4394606" y="4899052"/>
            <a:ext cx="165775" cy="120224"/>
          </a:xfrm>
          <a:prstGeom prst="rect">
            <a:avLst/>
          </a:prstGeom>
          <a:blipFill>
            <a:blip r:embed="rId3" cstate="print"/>
            <a:stretch>
              <a:fillRect/>
            </a:stretch>
          </a:blipFill>
        </p:spPr>
        <p:txBody>
          <a:bodyPr wrap="square" lIns="0" tIns="0" rIns="0" bIns="0" rtlCol="0"/>
          <a:lstStyle/>
          <a:p>
            <a:endParaRPr/>
          </a:p>
        </p:txBody>
      </p:sp>
      <p:sp>
        <p:nvSpPr>
          <p:cNvPr id="153" name="object 153"/>
          <p:cNvSpPr/>
          <p:nvPr/>
        </p:nvSpPr>
        <p:spPr>
          <a:xfrm>
            <a:off x="3438619" y="4934666"/>
            <a:ext cx="2853055" cy="275591"/>
          </a:xfrm>
          <a:custGeom>
            <a:avLst/>
            <a:gdLst/>
            <a:ahLst/>
            <a:cxnLst/>
            <a:rect l="l" t="t" r="r" b="b"/>
            <a:pathLst>
              <a:path w="2853054" h="275589">
                <a:moveTo>
                  <a:pt x="0" y="275424"/>
                </a:moveTo>
                <a:lnTo>
                  <a:pt x="2853046" y="0"/>
                </a:lnTo>
              </a:path>
            </a:pathLst>
          </a:custGeom>
          <a:ln w="28574">
            <a:solidFill>
              <a:srgbClr val="CC0000"/>
            </a:solidFill>
          </a:ln>
        </p:spPr>
        <p:txBody>
          <a:bodyPr wrap="square" lIns="0" tIns="0" rIns="0" bIns="0" rtlCol="0"/>
          <a:lstStyle/>
          <a:p>
            <a:endParaRPr/>
          </a:p>
        </p:txBody>
      </p:sp>
      <p:sp>
        <p:nvSpPr>
          <p:cNvPr id="154" name="object 154"/>
          <p:cNvSpPr/>
          <p:nvPr/>
        </p:nvSpPr>
        <p:spPr>
          <a:xfrm>
            <a:off x="6272829" y="4873378"/>
            <a:ext cx="162199" cy="122549"/>
          </a:xfrm>
          <a:prstGeom prst="rect">
            <a:avLst/>
          </a:prstGeom>
          <a:blipFill>
            <a:blip r:embed="rId4" cstate="print"/>
            <a:stretch>
              <a:fillRect/>
            </a:stretch>
          </a:blipFill>
        </p:spPr>
        <p:txBody>
          <a:bodyPr wrap="square" lIns="0" tIns="0" rIns="0" bIns="0" rtlCol="0"/>
          <a:lstStyle/>
          <a:p>
            <a:endParaRPr/>
          </a:p>
        </p:txBody>
      </p:sp>
      <p:sp>
        <p:nvSpPr>
          <p:cNvPr id="155" name="object 155"/>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6" name="object 156"/>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9" name="object 159"/>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62" name="object 162"/>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3" name="object 163"/>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4" name="object 164"/>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6" name="object 166"/>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1" name="object 171"/>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2" name="object 172"/>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3" name="object 173"/>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4" name="object 174"/>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5" name="object 175"/>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6" name="object 176"/>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7" name="object 177"/>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8" name="object 178"/>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9" name="object 179"/>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0" name="object 180"/>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81" name="object 181"/>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82" name="object 182"/>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406749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0B8CE-C0EE-4A38-A4CE-C0F89049D26C}"/>
              </a:ext>
            </a:extLst>
          </p:cNvPr>
          <p:cNvSpPr>
            <a:spLocks noGrp="1"/>
          </p:cNvSpPr>
          <p:nvPr>
            <p:ph type="title"/>
          </p:nvPr>
        </p:nvSpPr>
        <p:spPr>
          <a:xfrm>
            <a:off x="838200" y="631825"/>
            <a:ext cx="10515600" cy="1325563"/>
          </a:xfrm>
        </p:spPr>
        <p:txBody>
          <a:bodyPr>
            <a:normAutofit/>
          </a:bodyPr>
          <a:lstStyle/>
          <a:p>
            <a:pPr algn="ctr"/>
            <a:r>
              <a:rPr lang="en-US" dirty="0"/>
              <a:t>Biological Inspirations</a:t>
            </a:r>
            <a:endParaRPr lang="en-US"/>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30D47E-E990-4292-A44E-F1B76C01409F}"/>
              </a:ext>
            </a:extLst>
          </p:cNvPr>
          <p:cNvSpPr>
            <a:spLocks noGrp="1"/>
          </p:cNvSpPr>
          <p:nvPr>
            <p:ph idx="1"/>
          </p:nvPr>
        </p:nvSpPr>
        <p:spPr>
          <a:xfrm>
            <a:off x="838200" y="2269173"/>
            <a:ext cx="10515600" cy="3659988"/>
          </a:xfrm>
        </p:spPr>
        <p:txBody>
          <a:bodyPr>
            <a:normAutofit/>
          </a:bodyPr>
          <a:lstStyle/>
          <a:p>
            <a:r>
              <a:rPr lang="en-US" sz="2400"/>
              <a:t>Humans perform complex tasks like vision, motor control, or language understanding very well. One way to build intelligent machines is to try to imitate the (organizational principles of) human brain. </a:t>
            </a:r>
          </a:p>
        </p:txBody>
      </p:sp>
    </p:spTree>
    <p:extLst>
      <p:ext uri="{BB962C8B-B14F-4D97-AF65-F5344CB8AC3E}">
        <p14:creationId xmlns:p14="http://schemas.microsoft.com/office/powerpoint/2010/main" val="70190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2228922" y="1762131"/>
            <a:ext cx="422909" cy="1143000"/>
          </a:xfrm>
          <a:custGeom>
            <a:avLst/>
            <a:gdLst/>
            <a:ahLst/>
            <a:cxnLst/>
            <a:rect l="l" t="t" r="r" b="b"/>
            <a:pathLst>
              <a:path w="422909" h="1143000">
                <a:moveTo>
                  <a:pt x="0" y="0"/>
                </a:moveTo>
                <a:lnTo>
                  <a:pt x="422614" y="1142387"/>
                </a:lnTo>
              </a:path>
            </a:pathLst>
          </a:custGeom>
          <a:ln w="28574">
            <a:solidFill>
              <a:srgbClr val="CC0000"/>
            </a:solidFill>
          </a:ln>
        </p:spPr>
        <p:txBody>
          <a:bodyPr wrap="square" lIns="0" tIns="0" rIns="0" bIns="0" rtlCol="0"/>
          <a:lstStyle/>
          <a:p>
            <a:endParaRPr/>
          </a:p>
        </p:txBody>
      </p:sp>
      <p:sp>
        <p:nvSpPr>
          <p:cNvPr id="149" name="object 149"/>
          <p:cNvSpPr/>
          <p:nvPr/>
        </p:nvSpPr>
        <p:spPr>
          <a:xfrm>
            <a:off x="2592980" y="2873857"/>
            <a:ext cx="117832" cy="166575"/>
          </a:xfrm>
          <a:prstGeom prst="rect">
            <a:avLst/>
          </a:prstGeom>
          <a:blipFill>
            <a:blip r:embed="rId2" cstate="print"/>
            <a:stretch>
              <a:fillRect/>
            </a:stretch>
          </a:blipFill>
        </p:spPr>
        <p:txBody>
          <a:bodyPr wrap="square" lIns="0" tIns="0" rIns="0" bIns="0" rtlCol="0"/>
          <a:lstStyle/>
          <a:p>
            <a:endParaRPr/>
          </a:p>
        </p:txBody>
      </p:sp>
      <p:sp>
        <p:nvSpPr>
          <p:cNvPr id="150" name="object 150"/>
          <p:cNvSpPr txBox="1"/>
          <p:nvPr/>
        </p:nvSpPr>
        <p:spPr>
          <a:xfrm>
            <a:off x="1905350" y="1462005"/>
            <a:ext cx="583565"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Input</a:t>
            </a:r>
            <a:endParaRPr>
              <a:latin typeface="Arial"/>
              <a:cs typeface="Arial"/>
            </a:endParaRPr>
          </a:p>
        </p:txBody>
      </p:sp>
      <p:sp>
        <p:nvSpPr>
          <p:cNvPr id="151" name="object 151"/>
          <p:cNvSpPr/>
          <p:nvPr/>
        </p:nvSpPr>
        <p:spPr>
          <a:xfrm>
            <a:off x="2238522" y="1781032"/>
            <a:ext cx="336551" cy="258445"/>
          </a:xfrm>
          <a:custGeom>
            <a:avLst/>
            <a:gdLst/>
            <a:ahLst/>
            <a:cxnLst/>
            <a:rect l="l" t="t" r="r" b="b"/>
            <a:pathLst>
              <a:path w="336550" h="258444">
                <a:moveTo>
                  <a:pt x="0" y="0"/>
                </a:moveTo>
                <a:lnTo>
                  <a:pt x="336414" y="257811"/>
                </a:lnTo>
              </a:path>
            </a:pathLst>
          </a:custGeom>
          <a:ln w="28574">
            <a:solidFill>
              <a:srgbClr val="CC0000"/>
            </a:solidFill>
          </a:ln>
        </p:spPr>
        <p:txBody>
          <a:bodyPr wrap="square" lIns="0" tIns="0" rIns="0" bIns="0" rtlCol="0"/>
          <a:lstStyle/>
          <a:p>
            <a:endParaRPr/>
          </a:p>
        </p:txBody>
      </p:sp>
      <p:sp>
        <p:nvSpPr>
          <p:cNvPr id="152" name="object 152"/>
          <p:cNvSpPr/>
          <p:nvPr/>
        </p:nvSpPr>
        <p:spPr>
          <a:xfrm>
            <a:off x="2531938" y="1987091"/>
            <a:ext cx="160212" cy="144917"/>
          </a:xfrm>
          <a:prstGeom prst="rect">
            <a:avLst/>
          </a:prstGeom>
          <a:blipFill>
            <a:blip r:embed="rId3" cstate="print"/>
            <a:stretch>
              <a:fillRect/>
            </a:stretch>
          </a:blipFill>
        </p:spPr>
        <p:txBody>
          <a:bodyPr wrap="square" lIns="0" tIns="0" rIns="0" bIns="0" rtlCol="0"/>
          <a:lstStyle/>
          <a:p>
            <a:endParaRPr/>
          </a:p>
        </p:txBody>
      </p:sp>
      <p:sp>
        <p:nvSpPr>
          <p:cNvPr id="153" name="object 153"/>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4" name="object 154"/>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5" name="object 155"/>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6" name="object 156"/>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7" name="object 157"/>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8" name="object 158"/>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9" name="object 159"/>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60" name="object 160"/>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1" name="object 161"/>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2" name="object 162"/>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3" name="object 163"/>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4" name="object 164"/>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5" name="object 165"/>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6" name="object 166"/>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7" name="object 167"/>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8" name="object 168"/>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9" name="object 169"/>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0" name="object 170"/>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1" name="object 171"/>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2" name="object 172"/>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3" name="object 173"/>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4" name="object 174"/>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5" name="object 175"/>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6" name="object 176"/>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7" name="object 177"/>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8" name="object 178"/>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9" name="object 179"/>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80" name="object 180"/>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116795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4235845" y="495299"/>
            <a:ext cx="1698625" cy="954405"/>
          </a:xfrm>
          <a:custGeom>
            <a:avLst/>
            <a:gdLst/>
            <a:ahLst/>
            <a:cxnLst/>
            <a:rect l="l" t="t" r="r" b="b"/>
            <a:pathLst>
              <a:path w="1698625" h="954405">
                <a:moveTo>
                  <a:pt x="1698221" y="0"/>
                </a:moveTo>
                <a:lnTo>
                  <a:pt x="0" y="954305"/>
                </a:lnTo>
              </a:path>
            </a:pathLst>
          </a:custGeom>
          <a:ln w="28574">
            <a:solidFill>
              <a:srgbClr val="CC0000"/>
            </a:solidFill>
          </a:ln>
        </p:spPr>
        <p:txBody>
          <a:bodyPr wrap="square" lIns="0" tIns="0" rIns="0" bIns="0" rtlCol="0"/>
          <a:lstStyle/>
          <a:p>
            <a:endParaRPr/>
          </a:p>
        </p:txBody>
      </p:sp>
      <p:sp>
        <p:nvSpPr>
          <p:cNvPr id="149" name="object 149"/>
          <p:cNvSpPr/>
          <p:nvPr/>
        </p:nvSpPr>
        <p:spPr>
          <a:xfrm>
            <a:off x="4108508" y="1394174"/>
            <a:ext cx="164749" cy="133247"/>
          </a:xfrm>
          <a:prstGeom prst="rect">
            <a:avLst/>
          </a:prstGeom>
          <a:blipFill>
            <a:blip r:embed="rId2" cstate="print"/>
            <a:stretch>
              <a:fillRect/>
            </a:stretch>
          </a:blipFill>
        </p:spPr>
        <p:txBody>
          <a:bodyPr wrap="square" lIns="0" tIns="0" rIns="0" bIns="0" rtlCol="0"/>
          <a:lstStyle/>
          <a:p>
            <a:endParaRPr/>
          </a:p>
        </p:txBody>
      </p:sp>
      <p:sp>
        <p:nvSpPr>
          <p:cNvPr id="150" name="object 150"/>
          <p:cNvSpPr txBox="1"/>
          <p:nvPr/>
        </p:nvSpPr>
        <p:spPr>
          <a:xfrm>
            <a:off x="3991548" y="302731"/>
            <a:ext cx="1788795"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Weight</a:t>
            </a:r>
            <a:r>
              <a:rPr b="1" spc="-80" dirty="0">
                <a:solidFill>
                  <a:srgbClr val="CC0000"/>
                </a:solidFill>
                <a:latin typeface="Arial"/>
                <a:cs typeface="Arial"/>
              </a:rPr>
              <a:t> </a:t>
            </a:r>
            <a:r>
              <a:rPr b="1" spc="-5" dirty="0">
                <a:solidFill>
                  <a:srgbClr val="CC0000"/>
                </a:solidFill>
                <a:latin typeface="Arial"/>
                <a:cs typeface="Arial"/>
              </a:rPr>
              <a:t>matrices</a:t>
            </a:r>
            <a:endParaRPr>
              <a:latin typeface="Arial"/>
              <a:cs typeface="Arial"/>
            </a:endParaRPr>
          </a:p>
        </p:txBody>
      </p:sp>
      <p:sp>
        <p:nvSpPr>
          <p:cNvPr id="151" name="object 151"/>
          <p:cNvSpPr/>
          <p:nvPr/>
        </p:nvSpPr>
        <p:spPr>
          <a:xfrm>
            <a:off x="5785067" y="504774"/>
            <a:ext cx="130175" cy="785495"/>
          </a:xfrm>
          <a:custGeom>
            <a:avLst/>
            <a:gdLst/>
            <a:ahLst/>
            <a:cxnLst/>
            <a:rect l="l" t="t" r="r" b="b"/>
            <a:pathLst>
              <a:path w="130175" h="785494">
                <a:moveTo>
                  <a:pt x="129824" y="0"/>
                </a:moveTo>
                <a:lnTo>
                  <a:pt x="0" y="785145"/>
                </a:lnTo>
              </a:path>
            </a:pathLst>
          </a:custGeom>
          <a:ln w="28574">
            <a:solidFill>
              <a:srgbClr val="CC0000"/>
            </a:solidFill>
          </a:ln>
        </p:spPr>
        <p:txBody>
          <a:bodyPr wrap="square" lIns="0" tIns="0" rIns="0" bIns="0" rtlCol="0"/>
          <a:lstStyle/>
          <a:p>
            <a:endParaRPr/>
          </a:p>
        </p:txBody>
      </p:sp>
      <p:sp>
        <p:nvSpPr>
          <p:cNvPr id="152" name="object 152"/>
          <p:cNvSpPr/>
          <p:nvPr/>
        </p:nvSpPr>
        <p:spPr>
          <a:xfrm>
            <a:off x="5724205" y="1267933"/>
            <a:ext cx="121699" cy="164212"/>
          </a:xfrm>
          <a:prstGeom prst="rect">
            <a:avLst/>
          </a:prstGeom>
          <a:blipFill>
            <a:blip r:embed="rId3" cstate="print"/>
            <a:stretch>
              <a:fillRect/>
            </a:stretch>
          </a:blipFill>
        </p:spPr>
        <p:txBody>
          <a:bodyPr wrap="square" lIns="0" tIns="0" rIns="0" bIns="0" rtlCol="0"/>
          <a:lstStyle/>
          <a:p>
            <a:endParaRPr/>
          </a:p>
        </p:txBody>
      </p:sp>
      <p:sp>
        <p:nvSpPr>
          <p:cNvPr id="153" name="object 153"/>
          <p:cNvSpPr/>
          <p:nvPr/>
        </p:nvSpPr>
        <p:spPr>
          <a:xfrm>
            <a:off x="5915018" y="504823"/>
            <a:ext cx="1354455" cy="923291"/>
          </a:xfrm>
          <a:custGeom>
            <a:avLst/>
            <a:gdLst/>
            <a:ahLst/>
            <a:cxnLst/>
            <a:rect l="l" t="t" r="r" b="b"/>
            <a:pathLst>
              <a:path w="1354454" h="923290">
                <a:moveTo>
                  <a:pt x="0" y="0"/>
                </a:moveTo>
                <a:lnTo>
                  <a:pt x="1353822" y="922830"/>
                </a:lnTo>
              </a:path>
            </a:pathLst>
          </a:custGeom>
          <a:ln w="28574">
            <a:solidFill>
              <a:srgbClr val="CC0000"/>
            </a:solidFill>
          </a:ln>
        </p:spPr>
        <p:txBody>
          <a:bodyPr wrap="square" lIns="0" tIns="0" rIns="0" bIns="0" rtlCol="0"/>
          <a:lstStyle/>
          <a:p>
            <a:endParaRPr/>
          </a:p>
        </p:txBody>
      </p:sp>
      <p:sp>
        <p:nvSpPr>
          <p:cNvPr id="154" name="object 154"/>
          <p:cNvSpPr/>
          <p:nvPr/>
        </p:nvSpPr>
        <p:spPr>
          <a:xfrm>
            <a:off x="7227976" y="1374367"/>
            <a:ext cx="162299" cy="140615"/>
          </a:xfrm>
          <a:prstGeom prst="rect">
            <a:avLst/>
          </a:prstGeom>
          <a:blipFill>
            <a:blip r:embed="rId4" cstate="print"/>
            <a:stretch>
              <a:fillRect/>
            </a:stretch>
          </a:blipFill>
        </p:spPr>
        <p:txBody>
          <a:bodyPr wrap="square" lIns="0" tIns="0" rIns="0" bIns="0" rtlCol="0"/>
          <a:lstStyle/>
          <a:p>
            <a:endParaRPr/>
          </a:p>
        </p:txBody>
      </p:sp>
      <p:sp>
        <p:nvSpPr>
          <p:cNvPr id="155" name="object 155"/>
          <p:cNvSpPr/>
          <p:nvPr/>
        </p:nvSpPr>
        <p:spPr>
          <a:xfrm>
            <a:off x="3278096" y="1800221"/>
            <a:ext cx="1217931" cy="2428875"/>
          </a:xfrm>
          <a:custGeom>
            <a:avLst/>
            <a:gdLst/>
            <a:ahLst/>
            <a:cxnLst/>
            <a:rect l="l" t="t" r="r" b="b"/>
            <a:pathLst>
              <a:path w="1217930" h="2428875">
                <a:moveTo>
                  <a:pt x="0" y="202954"/>
                </a:moveTo>
                <a:lnTo>
                  <a:pt x="5360" y="156418"/>
                </a:lnTo>
                <a:lnTo>
                  <a:pt x="20628" y="113699"/>
                </a:lnTo>
                <a:lnTo>
                  <a:pt x="44586" y="76016"/>
                </a:lnTo>
                <a:lnTo>
                  <a:pt x="76016" y="44586"/>
                </a:lnTo>
                <a:lnTo>
                  <a:pt x="113699" y="20628"/>
                </a:lnTo>
                <a:lnTo>
                  <a:pt x="156418" y="5360"/>
                </a:lnTo>
                <a:lnTo>
                  <a:pt x="202954" y="0"/>
                </a:lnTo>
                <a:lnTo>
                  <a:pt x="1014747" y="0"/>
                </a:lnTo>
                <a:lnTo>
                  <a:pt x="1054526" y="3935"/>
                </a:lnTo>
                <a:lnTo>
                  <a:pt x="1092413" y="15449"/>
                </a:lnTo>
                <a:lnTo>
                  <a:pt x="1127342" y="34099"/>
                </a:lnTo>
                <a:lnTo>
                  <a:pt x="1158247" y="59444"/>
                </a:lnTo>
                <a:lnTo>
                  <a:pt x="1183599" y="90355"/>
                </a:lnTo>
                <a:lnTo>
                  <a:pt x="1202250" y="125286"/>
                </a:lnTo>
                <a:lnTo>
                  <a:pt x="1213762" y="163174"/>
                </a:lnTo>
                <a:lnTo>
                  <a:pt x="1217697" y="202954"/>
                </a:lnTo>
                <a:lnTo>
                  <a:pt x="1217697" y="2225845"/>
                </a:lnTo>
                <a:lnTo>
                  <a:pt x="1212336" y="2272376"/>
                </a:lnTo>
                <a:lnTo>
                  <a:pt x="1197067" y="2315092"/>
                </a:lnTo>
                <a:lnTo>
                  <a:pt x="1173108" y="2352775"/>
                </a:lnTo>
                <a:lnTo>
                  <a:pt x="1141677" y="2384205"/>
                </a:lnTo>
                <a:lnTo>
                  <a:pt x="1103995" y="2408165"/>
                </a:lnTo>
                <a:lnTo>
                  <a:pt x="1061278" y="2423434"/>
                </a:lnTo>
                <a:lnTo>
                  <a:pt x="1014747" y="2428795"/>
                </a:lnTo>
                <a:lnTo>
                  <a:pt x="202954" y="2428795"/>
                </a:lnTo>
                <a:lnTo>
                  <a:pt x="156418" y="2423434"/>
                </a:lnTo>
                <a:lnTo>
                  <a:pt x="113699" y="2408165"/>
                </a:lnTo>
                <a:lnTo>
                  <a:pt x="76016" y="2384205"/>
                </a:lnTo>
                <a:lnTo>
                  <a:pt x="44586" y="2352775"/>
                </a:lnTo>
                <a:lnTo>
                  <a:pt x="20628" y="2315092"/>
                </a:lnTo>
                <a:lnTo>
                  <a:pt x="5360" y="2272376"/>
                </a:lnTo>
                <a:lnTo>
                  <a:pt x="0" y="2225845"/>
                </a:lnTo>
                <a:lnTo>
                  <a:pt x="0" y="202954"/>
                </a:lnTo>
                <a:close/>
              </a:path>
            </a:pathLst>
          </a:custGeom>
          <a:ln w="19049">
            <a:solidFill>
              <a:srgbClr val="CC0000"/>
            </a:solidFill>
          </a:ln>
        </p:spPr>
        <p:txBody>
          <a:bodyPr wrap="square" lIns="0" tIns="0" rIns="0" bIns="0" rtlCol="0"/>
          <a:lstStyle/>
          <a:p>
            <a:endParaRPr/>
          </a:p>
        </p:txBody>
      </p:sp>
      <p:sp>
        <p:nvSpPr>
          <p:cNvPr id="156" name="object 156"/>
          <p:cNvSpPr/>
          <p:nvPr/>
        </p:nvSpPr>
        <p:spPr>
          <a:xfrm>
            <a:off x="5150992" y="1800222"/>
            <a:ext cx="1217931" cy="3000375"/>
          </a:xfrm>
          <a:custGeom>
            <a:avLst/>
            <a:gdLst/>
            <a:ahLst/>
            <a:cxnLst/>
            <a:rect l="l" t="t" r="r" b="b"/>
            <a:pathLst>
              <a:path w="1217929" h="3000375">
                <a:moveTo>
                  <a:pt x="0" y="202954"/>
                </a:moveTo>
                <a:lnTo>
                  <a:pt x="5360" y="156418"/>
                </a:lnTo>
                <a:lnTo>
                  <a:pt x="20629" y="113699"/>
                </a:lnTo>
                <a:lnTo>
                  <a:pt x="44589" y="76016"/>
                </a:lnTo>
                <a:lnTo>
                  <a:pt x="76019" y="44586"/>
                </a:lnTo>
                <a:lnTo>
                  <a:pt x="113702" y="20628"/>
                </a:lnTo>
                <a:lnTo>
                  <a:pt x="156418" y="5360"/>
                </a:lnTo>
                <a:lnTo>
                  <a:pt x="202949" y="0"/>
                </a:lnTo>
                <a:lnTo>
                  <a:pt x="1014747" y="0"/>
                </a:lnTo>
                <a:lnTo>
                  <a:pt x="1054526" y="3935"/>
                </a:lnTo>
                <a:lnTo>
                  <a:pt x="1092413" y="15449"/>
                </a:lnTo>
                <a:lnTo>
                  <a:pt x="1127342" y="34099"/>
                </a:lnTo>
                <a:lnTo>
                  <a:pt x="1158247" y="59444"/>
                </a:lnTo>
                <a:lnTo>
                  <a:pt x="1183599" y="90355"/>
                </a:lnTo>
                <a:lnTo>
                  <a:pt x="1202250" y="125286"/>
                </a:lnTo>
                <a:lnTo>
                  <a:pt x="1213762" y="163174"/>
                </a:lnTo>
                <a:lnTo>
                  <a:pt x="1217697" y="202954"/>
                </a:lnTo>
                <a:lnTo>
                  <a:pt x="1217697" y="2797344"/>
                </a:lnTo>
                <a:lnTo>
                  <a:pt x="1212336" y="2843875"/>
                </a:lnTo>
                <a:lnTo>
                  <a:pt x="1197067" y="2886591"/>
                </a:lnTo>
                <a:lnTo>
                  <a:pt x="1173108" y="2924274"/>
                </a:lnTo>
                <a:lnTo>
                  <a:pt x="1141677" y="2955704"/>
                </a:lnTo>
                <a:lnTo>
                  <a:pt x="1103995" y="2979663"/>
                </a:lnTo>
                <a:lnTo>
                  <a:pt x="1061278" y="2994933"/>
                </a:lnTo>
                <a:lnTo>
                  <a:pt x="1014747" y="3000293"/>
                </a:lnTo>
                <a:lnTo>
                  <a:pt x="202949" y="3000293"/>
                </a:lnTo>
                <a:lnTo>
                  <a:pt x="156418" y="2994933"/>
                </a:lnTo>
                <a:lnTo>
                  <a:pt x="113702" y="2979663"/>
                </a:lnTo>
                <a:lnTo>
                  <a:pt x="76019" y="2955704"/>
                </a:lnTo>
                <a:lnTo>
                  <a:pt x="44589" y="2924274"/>
                </a:lnTo>
                <a:lnTo>
                  <a:pt x="20629" y="2886591"/>
                </a:lnTo>
                <a:lnTo>
                  <a:pt x="5360" y="2843875"/>
                </a:lnTo>
                <a:lnTo>
                  <a:pt x="0" y="2797344"/>
                </a:lnTo>
                <a:lnTo>
                  <a:pt x="0" y="202954"/>
                </a:lnTo>
                <a:close/>
              </a:path>
            </a:pathLst>
          </a:custGeom>
          <a:ln w="19049">
            <a:solidFill>
              <a:srgbClr val="CC0000"/>
            </a:solidFill>
          </a:ln>
        </p:spPr>
        <p:txBody>
          <a:bodyPr wrap="square" lIns="0" tIns="0" rIns="0" bIns="0" rtlCol="0"/>
          <a:lstStyle/>
          <a:p>
            <a:endParaRPr/>
          </a:p>
        </p:txBody>
      </p:sp>
      <p:sp>
        <p:nvSpPr>
          <p:cNvPr id="157" name="object 157"/>
          <p:cNvSpPr/>
          <p:nvPr/>
        </p:nvSpPr>
        <p:spPr>
          <a:xfrm>
            <a:off x="7023889" y="1802147"/>
            <a:ext cx="1217931" cy="3000375"/>
          </a:xfrm>
          <a:custGeom>
            <a:avLst/>
            <a:gdLst/>
            <a:ahLst/>
            <a:cxnLst/>
            <a:rect l="l" t="t" r="r" b="b"/>
            <a:pathLst>
              <a:path w="1217929" h="3000375">
                <a:moveTo>
                  <a:pt x="0" y="202954"/>
                </a:moveTo>
                <a:lnTo>
                  <a:pt x="5360" y="156418"/>
                </a:lnTo>
                <a:lnTo>
                  <a:pt x="20629" y="113699"/>
                </a:lnTo>
                <a:lnTo>
                  <a:pt x="44589" y="76016"/>
                </a:lnTo>
                <a:lnTo>
                  <a:pt x="76019" y="44586"/>
                </a:lnTo>
                <a:lnTo>
                  <a:pt x="113702" y="20628"/>
                </a:lnTo>
                <a:lnTo>
                  <a:pt x="156418" y="5360"/>
                </a:lnTo>
                <a:lnTo>
                  <a:pt x="202949" y="0"/>
                </a:lnTo>
                <a:lnTo>
                  <a:pt x="1014747" y="0"/>
                </a:lnTo>
                <a:lnTo>
                  <a:pt x="1054526" y="3935"/>
                </a:lnTo>
                <a:lnTo>
                  <a:pt x="1092413" y="15449"/>
                </a:lnTo>
                <a:lnTo>
                  <a:pt x="1127342" y="34099"/>
                </a:lnTo>
                <a:lnTo>
                  <a:pt x="1158247" y="59444"/>
                </a:lnTo>
                <a:lnTo>
                  <a:pt x="1183599" y="90355"/>
                </a:lnTo>
                <a:lnTo>
                  <a:pt x="1202250" y="125286"/>
                </a:lnTo>
                <a:lnTo>
                  <a:pt x="1213762" y="163174"/>
                </a:lnTo>
                <a:lnTo>
                  <a:pt x="1217697" y="202954"/>
                </a:lnTo>
                <a:lnTo>
                  <a:pt x="1217697" y="2797344"/>
                </a:lnTo>
                <a:lnTo>
                  <a:pt x="1212336" y="2843875"/>
                </a:lnTo>
                <a:lnTo>
                  <a:pt x="1197067" y="2886591"/>
                </a:lnTo>
                <a:lnTo>
                  <a:pt x="1173108" y="2924274"/>
                </a:lnTo>
                <a:lnTo>
                  <a:pt x="1141677" y="2955704"/>
                </a:lnTo>
                <a:lnTo>
                  <a:pt x="1103995" y="2979663"/>
                </a:lnTo>
                <a:lnTo>
                  <a:pt x="1061278" y="2994933"/>
                </a:lnTo>
                <a:lnTo>
                  <a:pt x="1014747" y="3000293"/>
                </a:lnTo>
                <a:lnTo>
                  <a:pt x="202949" y="3000293"/>
                </a:lnTo>
                <a:lnTo>
                  <a:pt x="156418" y="2994933"/>
                </a:lnTo>
                <a:lnTo>
                  <a:pt x="113702" y="2979663"/>
                </a:lnTo>
                <a:lnTo>
                  <a:pt x="76019" y="2955704"/>
                </a:lnTo>
                <a:lnTo>
                  <a:pt x="44589" y="2924274"/>
                </a:lnTo>
                <a:lnTo>
                  <a:pt x="20629" y="2886591"/>
                </a:lnTo>
                <a:lnTo>
                  <a:pt x="5360" y="2843875"/>
                </a:lnTo>
                <a:lnTo>
                  <a:pt x="0" y="2797344"/>
                </a:lnTo>
                <a:lnTo>
                  <a:pt x="0" y="202954"/>
                </a:lnTo>
                <a:close/>
              </a:path>
            </a:pathLst>
          </a:custGeom>
          <a:ln w="19049">
            <a:solidFill>
              <a:srgbClr val="CC0000"/>
            </a:solidFill>
          </a:ln>
        </p:spPr>
        <p:txBody>
          <a:bodyPr wrap="square" lIns="0" tIns="0" rIns="0" bIns="0" rtlCol="0"/>
          <a:lstStyle/>
          <a:p>
            <a:endParaRPr/>
          </a:p>
        </p:txBody>
      </p:sp>
      <p:sp>
        <p:nvSpPr>
          <p:cNvPr id="158" name="object 158"/>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9" name="object 159"/>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62" name="object 162"/>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63" name="object 163"/>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4" name="object 164"/>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65" name="object 165"/>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6" name="object 166"/>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7" name="object 167"/>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9" name="object 169"/>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0" name="object 170"/>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1" name="object 171"/>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2" name="object 172"/>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3" name="object 173"/>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4" name="object 174"/>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5" name="object 175"/>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6" name="object 176"/>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7" name="object 177"/>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8" name="object 178"/>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9" name="object 179"/>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80" name="object 180"/>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81" name="object 181"/>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2" name="object 182"/>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3" name="object 183"/>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84" name="object 184"/>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85" name="object 185"/>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23393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5915093" y="504898"/>
            <a:ext cx="2111375" cy="1601471"/>
          </a:xfrm>
          <a:custGeom>
            <a:avLst/>
            <a:gdLst/>
            <a:ahLst/>
            <a:cxnLst/>
            <a:rect l="l" t="t" r="r" b="b"/>
            <a:pathLst>
              <a:path w="2111375" h="1601470">
                <a:moveTo>
                  <a:pt x="0" y="0"/>
                </a:moveTo>
                <a:lnTo>
                  <a:pt x="2110995" y="1601281"/>
                </a:lnTo>
              </a:path>
            </a:pathLst>
          </a:custGeom>
          <a:ln w="28574">
            <a:solidFill>
              <a:srgbClr val="CC0000"/>
            </a:solidFill>
          </a:ln>
        </p:spPr>
        <p:txBody>
          <a:bodyPr wrap="square" lIns="0" tIns="0" rIns="0" bIns="0" rtlCol="0"/>
          <a:lstStyle/>
          <a:p>
            <a:endParaRPr/>
          </a:p>
        </p:txBody>
      </p:sp>
      <p:sp>
        <p:nvSpPr>
          <p:cNvPr id="4" name="object 4"/>
          <p:cNvSpPr/>
          <p:nvPr/>
        </p:nvSpPr>
        <p:spPr>
          <a:xfrm>
            <a:off x="7983275" y="2054288"/>
            <a:ext cx="160424" cy="1445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6" name="object 6"/>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7" name="object 7"/>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8" name="object 8"/>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9" name="object 9"/>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10" name="object 10"/>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1" name="object 11"/>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2" name="object 12"/>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3" name="object 13"/>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4" name="object 14"/>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5" name="object 15"/>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 name="object 16"/>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7" name="object 17"/>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8" name="object 18"/>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9" name="object 19"/>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0" name="object 20"/>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1" name="object 21"/>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2" name="object 22"/>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3" name="object 23"/>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4" name="object 24"/>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5" name="object 25"/>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6" name="object 26"/>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7" name="object 27"/>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9" name="object 29"/>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30" name="object 30"/>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31" name="object 31"/>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2" name="object 32"/>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3" name="object 33"/>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4" name="object 34"/>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5" name="object 35"/>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6" name="object 36"/>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7" name="object 37"/>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8" name="object 38"/>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9" name="object 39"/>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40" name="object 40"/>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41" name="object 41"/>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2" name="object 42"/>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3" name="object 43"/>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4" name="object 44"/>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5" name="object 45"/>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6" name="object 46"/>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7" name="object 47"/>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8" name="object 48"/>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9" name="object 49"/>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50" name="object 50"/>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51" name="object 51"/>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2" name="object 52"/>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3" name="object 53"/>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4" name="object 54"/>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5" name="object 55"/>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6" name="object 56"/>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7" name="object 57"/>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8" name="object 58"/>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9" name="object 59"/>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60" name="object 60"/>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1" name="object 61"/>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2" name="object 62"/>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3" name="object 63"/>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4" name="object 64"/>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5" name="object 65"/>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6" name="object 66"/>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7" name="object 67"/>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8" name="object 68"/>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9" name="object 69"/>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70" name="object 70"/>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71" name="object 71"/>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2" name="object 72"/>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3" name="object 73"/>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4" name="object 74"/>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5" name="object 75"/>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6" name="object 76"/>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7" name="object 77"/>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8" name="object 78"/>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9" name="object 79"/>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0" name="object 80"/>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1" name="object 81"/>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2" name="object 82"/>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3" name="object 83"/>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4" name="object 84"/>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5" name="object 85"/>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6" name="object 86"/>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7" name="object 87"/>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8" name="object 88"/>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9" name="object 89"/>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90" name="object 90"/>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91" name="object 91"/>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2" name="object 92"/>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3" name="object 93"/>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4" name="object 94"/>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5" name="object 95"/>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6" name="object 96"/>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7" name="object 97"/>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8" name="object 98"/>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9" name="object 99"/>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100" name="object 100"/>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01" name="object 101"/>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2" name="object 102"/>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3" name="object 103"/>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4" name="object 104"/>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5" name="object 105"/>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6" name="object 106"/>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7" name="object 107"/>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8" name="object 108"/>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9" name="object 109"/>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10" name="object 110"/>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11" name="object 111"/>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2" name="object 112"/>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3" name="object 113"/>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4" name="object 114"/>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5" name="object 115"/>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6" name="object 116"/>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7" name="object 117"/>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8" name="object 118"/>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9" name="object 119"/>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20" name="object 120"/>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21" name="object 121"/>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2" name="object 122"/>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3" name="object 123"/>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4" name="object 124"/>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5" name="object 125"/>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6" name="object 126"/>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7" name="object 127"/>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8" name="object 128"/>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9" name="object 129"/>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30" name="object 130"/>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1" name="object 131"/>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2" name="object 132"/>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3" name="object 133"/>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4" name="object 134"/>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5" name="object 135"/>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6" name="object 136"/>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7" name="object 137"/>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8" name="object 138"/>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9" name="object 139"/>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0" name="object 140"/>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1" name="object 141"/>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2" name="object 142"/>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3" name="object 143"/>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4" name="object 144"/>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5" name="object 145"/>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6" name="object 146"/>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7" name="object 147"/>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8" name="object 148"/>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9" name="object 149"/>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50" name="object 150"/>
          <p:cNvSpPr/>
          <p:nvPr/>
        </p:nvSpPr>
        <p:spPr>
          <a:xfrm>
            <a:off x="4546869" y="495223"/>
            <a:ext cx="1387475" cy="1193800"/>
          </a:xfrm>
          <a:custGeom>
            <a:avLst/>
            <a:gdLst/>
            <a:ahLst/>
            <a:cxnLst/>
            <a:rect l="l" t="t" r="r" b="b"/>
            <a:pathLst>
              <a:path w="1387475" h="1193800">
                <a:moveTo>
                  <a:pt x="1387122" y="0"/>
                </a:moveTo>
                <a:lnTo>
                  <a:pt x="0" y="1193190"/>
                </a:lnTo>
              </a:path>
            </a:pathLst>
          </a:custGeom>
          <a:ln w="28574">
            <a:solidFill>
              <a:srgbClr val="CC0000"/>
            </a:solidFill>
          </a:ln>
        </p:spPr>
        <p:txBody>
          <a:bodyPr wrap="square" lIns="0" tIns="0" rIns="0" bIns="0" rtlCol="0"/>
          <a:lstStyle/>
          <a:p>
            <a:endParaRPr/>
          </a:p>
        </p:txBody>
      </p:sp>
      <p:sp>
        <p:nvSpPr>
          <p:cNvPr id="151" name="object 151"/>
          <p:cNvSpPr/>
          <p:nvPr/>
        </p:nvSpPr>
        <p:spPr>
          <a:xfrm>
            <a:off x="4434282" y="1638347"/>
            <a:ext cx="157649" cy="148919"/>
          </a:xfrm>
          <a:prstGeom prst="rect">
            <a:avLst/>
          </a:prstGeom>
          <a:blipFill>
            <a:blip r:embed="rId3" cstate="print"/>
            <a:stretch>
              <a:fillRect/>
            </a:stretch>
          </a:blipFill>
        </p:spPr>
        <p:txBody>
          <a:bodyPr wrap="square" lIns="0" tIns="0" rIns="0" bIns="0" rtlCol="0"/>
          <a:lstStyle/>
          <a:p>
            <a:endParaRPr/>
          </a:p>
        </p:txBody>
      </p:sp>
      <p:sp>
        <p:nvSpPr>
          <p:cNvPr id="152" name="object 152"/>
          <p:cNvSpPr txBox="1"/>
          <p:nvPr/>
        </p:nvSpPr>
        <p:spPr>
          <a:xfrm>
            <a:off x="3855941" y="302731"/>
            <a:ext cx="1770380"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Layer inputs,</a:t>
            </a:r>
            <a:r>
              <a:rPr b="1" spc="-75" dirty="0">
                <a:solidFill>
                  <a:srgbClr val="CC0000"/>
                </a:solidFill>
                <a:latin typeface="Arial"/>
                <a:cs typeface="Arial"/>
              </a:rPr>
              <a:t> </a:t>
            </a:r>
            <a:r>
              <a:rPr b="1" dirty="0">
                <a:solidFill>
                  <a:srgbClr val="CC0000"/>
                </a:solidFill>
                <a:latin typeface="Arial"/>
                <a:cs typeface="Arial"/>
              </a:rPr>
              <a:t>z</a:t>
            </a:r>
            <a:r>
              <a:rPr b="1" baseline="30092" dirty="0">
                <a:solidFill>
                  <a:srgbClr val="CC0000"/>
                </a:solidFill>
                <a:latin typeface="Arial"/>
                <a:cs typeface="Arial"/>
              </a:rPr>
              <a:t>(l)</a:t>
            </a:r>
            <a:endParaRPr baseline="30092">
              <a:latin typeface="Arial"/>
              <a:cs typeface="Arial"/>
            </a:endParaRPr>
          </a:p>
        </p:txBody>
      </p:sp>
      <p:sp>
        <p:nvSpPr>
          <p:cNvPr id="153" name="object 153"/>
          <p:cNvSpPr/>
          <p:nvPr/>
        </p:nvSpPr>
        <p:spPr>
          <a:xfrm>
            <a:off x="5914791" y="504825"/>
            <a:ext cx="327660" cy="1130935"/>
          </a:xfrm>
          <a:custGeom>
            <a:avLst/>
            <a:gdLst/>
            <a:ahLst/>
            <a:cxnLst/>
            <a:rect l="l" t="t" r="r" b="b"/>
            <a:pathLst>
              <a:path w="327660" h="1130935">
                <a:moveTo>
                  <a:pt x="0" y="0"/>
                </a:moveTo>
                <a:lnTo>
                  <a:pt x="327324" y="1130710"/>
                </a:lnTo>
              </a:path>
            </a:pathLst>
          </a:custGeom>
          <a:ln w="28574">
            <a:solidFill>
              <a:srgbClr val="CC0000"/>
            </a:solidFill>
          </a:ln>
        </p:spPr>
        <p:txBody>
          <a:bodyPr wrap="square" lIns="0" tIns="0" rIns="0" bIns="0" rtlCol="0"/>
          <a:lstStyle/>
          <a:p>
            <a:endParaRPr/>
          </a:p>
        </p:txBody>
      </p:sp>
      <p:sp>
        <p:nvSpPr>
          <p:cNvPr id="154" name="object 154"/>
          <p:cNvSpPr/>
          <p:nvPr/>
        </p:nvSpPr>
        <p:spPr>
          <a:xfrm>
            <a:off x="6182503" y="1608121"/>
            <a:ext cx="119224" cy="166259"/>
          </a:xfrm>
          <a:prstGeom prst="rect">
            <a:avLst/>
          </a:prstGeom>
          <a:blipFill>
            <a:blip r:embed="rId4" cstate="print"/>
            <a:stretch>
              <a:fillRect/>
            </a:stretch>
          </a:blipFill>
        </p:spPr>
        <p:txBody>
          <a:bodyPr wrap="square" lIns="0" tIns="0" rIns="0" bIns="0" rtlCol="0"/>
          <a:lstStyle/>
          <a:p>
            <a:endParaRPr/>
          </a:p>
        </p:txBody>
      </p:sp>
      <p:sp>
        <p:nvSpPr>
          <p:cNvPr id="155" name="object 155"/>
          <p:cNvSpPr/>
          <p:nvPr/>
        </p:nvSpPr>
        <p:spPr>
          <a:xfrm>
            <a:off x="4337995" y="1800221"/>
            <a:ext cx="158115" cy="2428875"/>
          </a:xfrm>
          <a:custGeom>
            <a:avLst/>
            <a:gdLst/>
            <a:ahLst/>
            <a:cxnLst/>
            <a:rect l="l" t="t" r="r" b="b"/>
            <a:pathLst>
              <a:path w="158114" h="2428875">
                <a:moveTo>
                  <a:pt x="0" y="26299"/>
                </a:moveTo>
                <a:lnTo>
                  <a:pt x="2066" y="16062"/>
                </a:lnTo>
                <a:lnTo>
                  <a:pt x="7703" y="7703"/>
                </a:lnTo>
                <a:lnTo>
                  <a:pt x="16062" y="2066"/>
                </a:lnTo>
                <a:lnTo>
                  <a:pt x="26299" y="0"/>
                </a:lnTo>
                <a:lnTo>
                  <a:pt x="131499" y="0"/>
                </a:lnTo>
                <a:lnTo>
                  <a:pt x="138474" y="0"/>
                </a:lnTo>
                <a:lnTo>
                  <a:pt x="145174" y="2769"/>
                </a:lnTo>
                <a:lnTo>
                  <a:pt x="150099" y="7702"/>
                </a:lnTo>
                <a:lnTo>
                  <a:pt x="155024" y="12634"/>
                </a:lnTo>
                <a:lnTo>
                  <a:pt x="157799" y="19324"/>
                </a:lnTo>
                <a:lnTo>
                  <a:pt x="157799" y="26299"/>
                </a:lnTo>
                <a:lnTo>
                  <a:pt x="157799" y="2402495"/>
                </a:lnTo>
                <a:lnTo>
                  <a:pt x="155732" y="2412732"/>
                </a:lnTo>
                <a:lnTo>
                  <a:pt x="150096" y="2421091"/>
                </a:lnTo>
                <a:lnTo>
                  <a:pt x="141736" y="2426728"/>
                </a:lnTo>
                <a:lnTo>
                  <a:pt x="131499" y="2428795"/>
                </a:lnTo>
                <a:lnTo>
                  <a:pt x="26299" y="2428795"/>
                </a:lnTo>
                <a:lnTo>
                  <a:pt x="16062" y="2426728"/>
                </a:lnTo>
                <a:lnTo>
                  <a:pt x="7703" y="2421091"/>
                </a:lnTo>
                <a:lnTo>
                  <a:pt x="2066" y="2412732"/>
                </a:lnTo>
                <a:lnTo>
                  <a:pt x="0" y="2402495"/>
                </a:lnTo>
                <a:lnTo>
                  <a:pt x="0" y="26299"/>
                </a:lnTo>
                <a:close/>
              </a:path>
            </a:pathLst>
          </a:custGeom>
          <a:ln w="19049">
            <a:solidFill>
              <a:srgbClr val="CC0000"/>
            </a:solidFill>
          </a:ln>
        </p:spPr>
        <p:txBody>
          <a:bodyPr wrap="square" lIns="0" tIns="0" rIns="0" bIns="0" rtlCol="0"/>
          <a:lstStyle/>
          <a:p>
            <a:endParaRPr/>
          </a:p>
        </p:txBody>
      </p:sp>
      <p:sp>
        <p:nvSpPr>
          <p:cNvPr id="156" name="object 156"/>
          <p:cNvSpPr/>
          <p:nvPr/>
        </p:nvSpPr>
        <p:spPr>
          <a:xfrm>
            <a:off x="6210891" y="1800221"/>
            <a:ext cx="158115" cy="2301875"/>
          </a:xfrm>
          <a:custGeom>
            <a:avLst/>
            <a:gdLst/>
            <a:ahLst/>
            <a:cxnLst/>
            <a:rect l="l" t="t" r="r" b="b"/>
            <a:pathLst>
              <a:path w="158114" h="2301875">
                <a:moveTo>
                  <a:pt x="0" y="26299"/>
                </a:moveTo>
                <a:lnTo>
                  <a:pt x="2066" y="16062"/>
                </a:lnTo>
                <a:lnTo>
                  <a:pt x="7703" y="7703"/>
                </a:lnTo>
                <a:lnTo>
                  <a:pt x="16062" y="2066"/>
                </a:lnTo>
                <a:lnTo>
                  <a:pt x="26299" y="0"/>
                </a:lnTo>
                <a:lnTo>
                  <a:pt x="131499" y="0"/>
                </a:lnTo>
                <a:lnTo>
                  <a:pt x="138474" y="0"/>
                </a:lnTo>
                <a:lnTo>
                  <a:pt x="145174" y="2769"/>
                </a:lnTo>
                <a:lnTo>
                  <a:pt x="150099" y="7702"/>
                </a:lnTo>
                <a:lnTo>
                  <a:pt x="155024" y="12634"/>
                </a:lnTo>
                <a:lnTo>
                  <a:pt x="157799" y="19324"/>
                </a:lnTo>
                <a:lnTo>
                  <a:pt x="157799" y="26299"/>
                </a:lnTo>
                <a:lnTo>
                  <a:pt x="157799" y="2274995"/>
                </a:lnTo>
                <a:lnTo>
                  <a:pt x="155732" y="2285232"/>
                </a:lnTo>
                <a:lnTo>
                  <a:pt x="150096" y="2293592"/>
                </a:lnTo>
                <a:lnTo>
                  <a:pt x="141736" y="2299228"/>
                </a:lnTo>
                <a:lnTo>
                  <a:pt x="131499" y="2301295"/>
                </a:lnTo>
                <a:lnTo>
                  <a:pt x="26299" y="2301295"/>
                </a:lnTo>
                <a:lnTo>
                  <a:pt x="16062" y="2299228"/>
                </a:lnTo>
                <a:lnTo>
                  <a:pt x="7703" y="2293592"/>
                </a:lnTo>
                <a:lnTo>
                  <a:pt x="2066" y="2285232"/>
                </a:lnTo>
                <a:lnTo>
                  <a:pt x="0" y="2274995"/>
                </a:lnTo>
                <a:lnTo>
                  <a:pt x="0" y="26299"/>
                </a:lnTo>
                <a:close/>
              </a:path>
            </a:pathLst>
          </a:custGeom>
          <a:ln w="19049">
            <a:solidFill>
              <a:srgbClr val="CC0000"/>
            </a:solidFill>
          </a:ln>
        </p:spPr>
        <p:txBody>
          <a:bodyPr wrap="square" lIns="0" tIns="0" rIns="0" bIns="0" rtlCol="0"/>
          <a:lstStyle/>
          <a:p>
            <a:endParaRPr/>
          </a:p>
        </p:txBody>
      </p:sp>
      <p:sp>
        <p:nvSpPr>
          <p:cNvPr id="157" name="object 157"/>
          <p:cNvSpPr/>
          <p:nvPr/>
        </p:nvSpPr>
        <p:spPr>
          <a:xfrm>
            <a:off x="8083787" y="2209796"/>
            <a:ext cx="158115" cy="2301875"/>
          </a:xfrm>
          <a:custGeom>
            <a:avLst/>
            <a:gdLst/>
            <a:ahLst/>
            <a:cxnLst/>
            <a:rect l="l" t="t" r="r" b="b"/>
            <a:pathLst>
              <a:path w="158115" h="2301875">
                <a:moveTo>
                  <a:pt x="0" y="26299"/>
                </a:moveTo>
                <a:lnTo>
                  <a:pt x="2066" y="16062"/>
                </a:lnTo>
                <a:lnTo>
                  <a:pt x="7703" y="7703"/>
                </a:lnTo>
                <a:lnTo>
                  <a:pt x="16062" y="2066"/>
                </a:lnTo>
                <a:lnTo>
                  <a:pt x="26299" y="0"/>
                </a:lnTo>
                <a:lnTo>
                  <a:pt x="131499" y="0"/>
                </a:lnTo>
                <a:lnTo>
                  <a:pt x="138474" y="0"/>
                </a:lnTo>
                <a:lnTo>
                  <a:pt x="145174" y="2769"/>
                </a:lnTo>
                <a:lnTo>
                  <a:pt x="150099" y="7702"/>
                </a:lnTo>
                <a:lnTo>
                  <a:pt x="155024" y="12634"/>
                </a:lnTo>
                <a:lnTo>
                  <a:pt x="157799" y="19324"/>
                </a:lnTo>
                <a:lnTo>
                  <a:pt x="157799" y="26299"/>
                </a:lnTo>
                <a:lnTo>
                  <a:pt x="157799" y="2274995"/>
                </a:lnTo>
                <a:lnTo>
                  <a:pt x="155732" y="2285232"/>
                </a:lnTo>
                <a:lnTo>
                  <a:pt x="150096" y="2293592"/>
                </a:lnTo>
                <a:lnTo>
                  <a:pt x="141736" y="2299228"/>
                </a:lnTo>
                <a:lnTo>
                  <a:pt x="131499" y="2301295"/>
                </a:lnTo>
                <a:lnTo>
                  <a:pt x="26299" y="2301295"/>
                </a:lnTo>
                <a:lnTo>
                  <a:pt x="16062" y="2299228"/>
                </a:lnTo>
                <a:lnTo>
                  <a:pt x="7703" y="2293592"/>
                </a:lnTo>
                <a:lnTo>
                  <a:pt x="2066" y="2285232"/>
                </a:lnTo>
                <a:lnTo>
                  <a:pt x="0" y="2274995"/>
                </a:lnTo>
                <a:lnTo>
                  <a:pt x="0" y="26299"/>
                </a:lnTo>
                <a:close/>
              </a:path>
            </a:pathLst>
          </a:custGeom>
          <a:ln w="19049">
            <a:solidFill>
              <a:srgbClr val="CC0000"/>
            </a:solidFill>
          </a:ln>
        </p:spPr>
        <p:txBody>
          <a:bodyPr wrap="square" lIns="0" tIns="0" rIns="0" bIns="0" rtlCol="0"/>
          <a:lstStyle/>
          <a:p>
            <a:endParaRPr/>
          </a:p>
        </p:txBody>
      </p:sp>
      <p:sp>
        <p:nvSpPr>
          <p:cNvPr id="158" name="object 158"/>
          <p:cNvSpPr txBox="1">
            <a:spLocks noGrp="1"/>
          </p:cNvSpPr>
          <p:nvPr>
            <p:ph type="title"/>
          </p:nvPr>
        </p:nvSpPr>
        <p:spPr>
          <a:xfrm>
            <a:off x="7199362" y="235805"/>
            <a:ext cx="2078989" cy="262123"/>
          </a:xfrm>
          <a:prstGeom prst="rect">
            <a:avLst/>
          </a:prstGeom>
        </p:spPr>
        <p:txBody>
          <a:bodyPr vert="horz" wrap="square" lIns="0" tIns="12700" rIns="0" bIns="0" rtlCol="0" anchor="ctr">
            <a:spAutoFit/>
          </a:bodyPr>
          <a:lstStyle/>
          <a:p>
            <a:pPr marL="12700">
              <a:spcBef>
                <a:spcPts val="100"/>
              </a:spcBef>
            </a:pPr>
            <a:r>
              <a:rPr sz="2700" baseline="-20061" dirty="0">
                <a:solidFill>
                  <a:srgbClr val="CC0000"/>
                </a:solidFill>
                <a:latin typeface="Arial"/>
                <a:cs typeface="Arial"/>
              </a:rPr>
              <a:t>z</a:t>
            </a:r>
            <a:r>
              <a:rPr sz="1200" dirty="0">
                <a:solidFill>
                  <a:srgbClr val="CC0000"/>
                </a:solidFill>
                <a:latin typeface="Arial"/>
                <a:cs typeface="Arial"/>
              </a:rPr>
              <a:t>(l) </a:t>
            </a:r>
            <a:r>
              <a:rPr sz="2700" baseline="-20061" dirty="0">
                <a:solidFill>
                  <a:srgbClr val="CC0000"/>
                </a:solidFill>
                <a:latin typeface="Arial"/>
                <a:cs typeface="Arial"/>
              </a:rPr>
              <a:t>= W</a:t>
            </a:r>
            <a:r>
              <a:rPr sz="1200" dirty="0">
                <a:solidFill>
                  <a:srgbClr val="CC0000"/>
                </a:solidFill>
                <a:latin typeface="Arial"/>
                <a:cs typeface="Arial"/>
              </a:rPr>
              <a:t>(l-1)</a:t>
            </a:r>
            <a:r>
              <a:rPr sz="2700" baseline="-20061" dirty="0">
                <a:solidFill>
                  <a:srgbClr val="CC0000"/>
                </a:solidFill>
                <a:latin typeface="Arial"/>
                <a:cs typeface="Arial"/>
              </a:rPr>
              <a:t>a</a:t>
            </a:r>
            <a:r>
              <a:rPr sz="1200" dirty="0">
                <a:solidFill>
                  <a:srgbClr val="CC0000"/>
                </a:solidFill>
                <a:latin typeface="Arial"/>
                <a:cs typeface="Arial"/>
              </a:rPr>
              <a:t>(l-1) </a:t>
            </a:r>
            <a:r>
              <a:rPr sz="2700" baseline="-20061" dirty="0">
                <a:solidFill>
                  <a:srgbClr val="CC0000"/>
                </a:solidFill>
                <a:latin typeface="Arial"/>
                <a:cs typeface="Arial"/>
              </a:rPr>
              <a:t>+</a:t>
            </a:r>
            <a:r>
              <a:rPr sz="2700" spc="-157" baseline="-20061" dirty="0">
                <a:solidFill>
                  <a:srgbClr val="CC0000"/>
                </a:solidFill>
                <a:latin typeface="Arial"/>
                <a:cs typeface="Arial"/>
              </a:rPr>
              <a:t> </a:t>
            </a:r>
            <a:r>
              <a:rPr sz="2700" baseline="-20061" dirty="0">
                <a:solidFill>
                  <a:srgbClr val="CC0000"/>
                </a:solidFill>
                <a:latin typeface="Arial"/>
                <a:cs typeface="Arial"/>
              </a:rPr>
              <a:t>b</a:t>
            </a:r>
            <a:r>
              <a:rPr sz="1200" dirty="0">
                <a:solidFill>
                  <a:srgbClr val="CC0000"/>
                </a:solidFill>
                <a:latin typeface="Arial"/>
                <a:cs typeface="Arial"/>
              </a:rPr>
              <a:t>(l-1)</a:t>
            </a:r>
            <a:endParaRPr sz="1200">
              <a:latin typeface="Arial"/>
              <a:cs typeface="Arial"/>
            </a:endParaRPr>
          </a:p>
        </p:txBody>
      </p:sp>
      <p:sp>
        <p:nvSpPr>
          <p:cNvPr id="159" name="object 159"/>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60" name="object 160"/>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61" name="object 161"/>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2" name="object 162"/>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63" name="object 163"/>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64" name="object 164"/>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5" name="object 165"/>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66" name="object 166"/>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7" name="object 167"/>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8" name="object 168"/>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9" name="object 169"/>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70" name="object 170"/>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1" name="object 171"/>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2" name="object 172"/>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3" name="object 173"/>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4" name="object 174"/>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5" name="object 175"/>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6" name="object 176"/>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7" name="object 177"/>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8" name="object 178"/>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9" name="object 179"/>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80" name="object 180"/>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81" name="object 181"/>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82" name="object 182"/>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3" name="object 183"/>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4" name="object 184"/>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85" name="object 185"/>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86" name="object 186"/>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122866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5137292" y="495299"/>
            <a:ext cx="796925" cy="601980"/>
          </a:xfrm>
          <a:custGeom>
            <a:avLst/>
            <a:gdLst/>
            <a:ahLst/>
            <a:cxnLst/>
            <a:rect l="l" t="t" r="r" b="b"/>
            <a:pathLst>
              <a:path w="796925" h="601980">
                <a:moveTo>
                  <a:pt x="796773" y="0"/>
                </a:moveTo>
                <a:lnTo>
                  <a:pt x="0" y="601678"/>
                </a:lnTo>
              </a:path>
            </a:pathLst>
          </a:custGeom>
          <a:ln w="28574">
            <a:solidFill>
              <a:srgbClr val="CC0000"/>
            </a:solidFill>
          </a:ln>
        </p:spPr>
        <p:txBody>
          <a:bodyPr wrap="square" lIns="0" tIns="0" rIns="0" bIns="0" rtlCol="0"/>
          <a:lstStyle/>
          <a:p>
            <a:endParaRPr/>
          </a:p>
        </p:txBody>
      </p:sp>
      <p:sp>
        <p:nvSpPr>
          <p:cNvPr id="149" name="object 149"/>
          <p:cNvSpPr/>
          <p:nvPr/>
        </p:nvSpPr>
        <p:spPr>
          <a:xfrm>
            <a:off x="5019506" y="1045025"/>
            <a:ext cx="160524" cy="144384"/>
          </a:xfrm>
          <a:prstGeom prst="rect">
            <a:avLst/>
          </a:prstGeom>
          <a:blipFill>
            <a:blip r:embed="rId2" cstate="print"/>
            <a:stretch>
              <a:fillRect/>
            </a:stretch>
          </a:blipFill>
        </p:spPr>
        <p:txBody>
          <a:bodyPr wrap="square" lIns="0" tIns="0" rIns="0" bIns="0" rtlCol="0"/>
          <a:lstStyle/>
          <a:p>
            <a:endParaRPr/>
          </a:p>
        </p:txBody>
      </p:sp>
      <p:sp>
        <p:nvSpPr>
          <p:cNvPr id="150" name="object 150"/>
          <p:cNvSpPr txBox="1"/>
          <p:nvPr/>
        </p:nvSpPr>
        <p:spPr>
          <a:xfrm>
            <a:off x="3777940" y="302731"/>
            <a:ext cx="2006600"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Activation</a:t>
            </a:r>
            <a:r>
              <a:rPr b="1" spc="-75" dirty="0">
                <a:solidFill>
                  <a:srgbClr val="CC0000"/>
                </a:solidFill>
                <a:latin typeface="Arial"/>
                <a:cs typeface="Arial"/>
              </a:rPr>
              <a:t> </a:t>
            </a:r>
            <a:r>
              <a:rPr b="1" spc="-5" dirty="0">
                <a:solidFill>
                  <a:srgbClr val="CC0000"/>
                </a:solidFill>
                <a:latin typeface="Arial"/>
                <a:cs typeface="Arial"/>
              </a:rPr>
              <a:t>vectors</a:t>
            </a:r>
            <a:endParaRPr>
              <a:latin typeface="Arial"/>
              <a:cs typeface="Arial"/>
            </a:endParaRPr>
          </a:p>
        </p:txBody>
      </p:sp>
      <p:sp>
        <p:nvSpPr>
          <p:cNvPr id="151" name="object 151"/>
          <p:cNvSpPr/>
          <p:nvPr/>
        </p:nvSpPr>
        <p:spPr>
          <a:xfrm>
            <a:off x="5914891" y="504774"/>
            <a:ext cx="508635" cy="602615"/>
          </a:xfrm>
          <a:custGeom>
            <a:avLst/>
            <a:gdLst/>
            <a:ahLst/>
            <a:cxnLst/>
            <a:rect l="l" t="t" r="r" b="b"/>
            <a:pathLst>
              <a:path w="508635" h="602615">
                <a:moveTo>
                  <a:pt x="0" y="0"/>
                </a:moveTo>
                <a:lnTo>
                  <a:pt x="508598" y="602488"/>
                </a:lnTo>
              </a:path>
            </a:pathLst>
          </a:custGeom>
          <a:ln w="28574">
            <a:solidFill>
              <a:srgbClr val="CC0000"/>
            </a:solidFill>
          </a:ln>
        </p:spPr>
        <p:txBody>
          <a:bodyPr wrap="square" lIns="0" tIns="0" rIns="0" bIns="0" rtlCol="0"/>
          <a:lstStyle/>
          <a:p>
            <a:endParaRPr/>
          </a:p>
        </p:txBody>
      </p:sp>
      <p:sp>
        <p:nvSpPr>
          <p:cNvPr id="152" name="object 152"/>
          <p:cNvSpPr/>
          <p:nvPr/>
        </p:nvSpPr>
        <p:spPr>
          <a:xfrm>
            <a:off x="6373152" y="1062531"/>
            <a:ext cx="148275" cy="158109"/>
          </a:xfrm>
          <a:prstGeom prst="rect">
            <a:avLst/>
          </a:prstGeom>
          <a:blipFill>
            <a:blip r:embed="rId3" cstate="print"/>
            <a:stretch>
              <a:fillRect/>
            </a:stretch>
          </a:blipFill>
        </p:spPr>
        <p:txBody>
          <a:bodyPr wrap="square" lIns="0" tIns="0" rIns="0" bIns="0" rtlCol="0"/>
          <a:lstStyle/>
          <a:p>
            <a:endParaRPr/>
          </a:p>
        </p:txBody>
      </p:sp>
      <p:sp>
        <p:nvSpPr>
          <p:cNvPr id="153" name="object 153"/>
          <p:cNvSpPr/>
          <p:nvPr/>
        </p:nvSpPr>
        <p:spPr>
          <a:xfrm>
            <a:off x="5915016" y="504825"/>
            <a:ext cx="2321560" cy="667385"/>
          </a:xfrm>
          <a:custGeom>
            <a:avLst/>
            <a:gdLst/>
            <a:ahLst/>
            <a:cxnLst/>
            <a:rect l="l" t="t" r="r" b="b"/>
            <a:pathLst>
              <a:path w="2321559" h="667385">
                <a:moveTo>
                  <a:pt x="0" y="0"/>
                </a:moveTo>
                <a:lnTo>
                  <a:pt x="2321320" y="666953"/>
                </a:lnTo>
              </a:path>
            </a:pathLst>
          </a:custGeom>
          <a:ln w="28574">
            <a:solidFill>
              <a:srgbClr val="CC0000"/>
            </a:solidFill>
          </a:ln>
        </p:spPr>
        <p:txBody>
          <a:bodyPr wrap="square" lIns="0" tIns="0" rIns="0" bIns="0" rtlCol="0"/>
          <a:lstStyle/>
          <a:p>
            <a:endParaRPr/>
          </a:p>
        </p:txBody>
      </p:sp>
      <p:sp>
        <p:nvSpPr>
          <p:cNvPr id="154" name="object 154"/>
          <p:cNvSpPr/>
          <p:nvPr/>
        </p:nvSpPr>
        <p:spPr>
          <a:xfrm>
            <a:off x="8209000" y="1112128"/>
            <a:ext cx="166249" cy="119299"/>
          </a:xfrm>
          <a:prstGeom prst="rect">
            <a:avLst/>
          </a:prstGeom>
          <a:blipFill>
            <a:blip r:embed="rId4" cstate="print"/>
            <a:stretch>
              <a:fillRect/>
            </a:stretch>
          </a:blipFill>
        </p:spPr>
        <p:txBody>
          <a:bodyPr wrap="square" lIns="0" tIns="0" rIns="0" bIns="0" rtlCol="0"/>
          <a:lstStyle/>
          <a:p>
            <a:endParaRPr/>
          </a:p>
        </p:txBody>
      </p:sp>
      <p:sp>
        <p:nvSpPr>
          <p:cNvPr id="155" name="object 155"/>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6" name="object 156"/>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9" name="object 159"/>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60" name="object 160"/>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1" name="object 161"/>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62" name="object 162"/>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63" name="object 163"/>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4" name="object 164"/>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6" name="object 166"/>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7" name="object 167"/>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8" name="object 168"/>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9" name="object 169"/>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0" name="object 170"/>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71" name="object 171"/>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2" name="object 172"/>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73" name="object 173"/>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4" name="object 174"/>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5" name="object 175"/>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6" name="object 176"/>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7" name="object 177"/>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8" name="object 178"/>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9" name="object 179"/>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80" name="object 180"/>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81" name="object 181"/>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82" name="object 182"/>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2720341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6" name="object 6"/>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7" name="object 7"/>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8" name="object 8"/>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9" name="object 9"/>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0" name="object 10"/>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1" name="object 11"/>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2" name="object 12"/>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 name="object 13"/>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4" name="object 14"/>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5" name="object 15"/>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6" name="object 16"/>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7" name="object 17"/>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18" name="object 18"/>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9" name="object 19"/>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0" name="object 20"/>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1" name="object 21"/>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2" name="object 22"/>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3" name="object 23"/>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4" name="object 24"/>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5" name="object 25"/>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6" name="object 26"/>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7" name="object 27"/>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28" name="object 28"/>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29" name="object 29"/>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0" name="object 30"/>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2" name="object 32"/>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3" name="object 33"/>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5" name="object 35"/>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6" name="object 36"/>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8" name="object 38"/>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9" name="object 39"/>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1" name="object 41"/>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2" name="object 42"/>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4" name="object 44"/>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5" name="object 45"/>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7" name="object 47"/>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48" name="object 48"/>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0" name="object 50"/>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1" name="object 51"/>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2" name="object 52"/>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3" name="object 53"/>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4" name="object 54"/>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6" name="object 56"/>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7" name="object 57"/>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59" name="object 59"/>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0" name="object 60"/>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2" name="object 62"/>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3" name="object 63"/>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5" name="object 65"/>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6" name="object 66"/>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68" name="object 68"/>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9" name="object 69"/>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1" name="object 71"/>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2" name="object 72"/>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4" name="object 74"/>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5" name="object 75"/>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7" name="object 77"/>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78" name="object 78"/>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0" name="object 80"/>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1" name="object 81"/>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3" name="object 83"/>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4" name="object 84"/>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6" name="object 86"/>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7" name="object 87"/>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88" name="object 88"/>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89" name="object 89"/>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0" name="object 90"/>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1" name="object 91"/>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2" name="object 92"/>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3" name="object 93"/>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4" name="object 94"/>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5" name="object 95"/>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6" name="object 96"/>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7" name="object 97"/>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98" name="object 98"/>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99" name="object 99"/>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1" name="object 101"/>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2" name="object 102"/>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3" name="object 103"/>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4" name="object 104"/>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5" name="object 105"/>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6" name="object 106"/>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7" name="object 107"/>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08" name="object 108"/>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09" name="object 109"/>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0" name="object 110"/>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1" name="object 111"/>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2" name="object 112"/>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3" name="object 113"/>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4" name="object 114"/>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5" name="object 115"/>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6" name="object 116"/>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7" name="object 117"/>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8" name="object 118"/>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19" name="object 119"/>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0" name="object 120"/>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1" name="object 121"/>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2" name="object 122"/>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3" name="object 123"/>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4" name="object 124"/>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5" name="object 125"/>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6" name="object 126"/>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7" name="object 127"/>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28" name="object 128"/>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29" name="object 129"/>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0" name="object 130"/>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1" name="object 131"/>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2" name="object 132"/>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3" name="object 133"/>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4" name="object 134"/>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5" name="object 135"/>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6" name="object 136"/>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7" name="object 137"/>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38" name="object 138"/>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39" name="object 139"/>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0" name="object 140"/>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1" name="object 141"/>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2" name="object 142"/>
          <p:cNvSpPr txBox="1"/>
          <p:nvPr/>
        </p:nvSpPr>
        <p:spPr>
          <a:xfrm>
            <a:off x="3667735" y="606280"/>
            <a:ext cx="3196591" cy="1454244"/>
          </a:xfrm>
          <a:prstGeom prst="rect">
            <a:avLst/>
          </a:prstGeom>
        </p:spPr>
        <p:txBody>
          <a:bodyPr vert="horz" wrap="square" lIns="0" tIns="12700" rIns="0" bIns="0" rtlCol="0">
            <a:spAutoFit/>
          </a:bodyPr>
          <a:lstStyle/>
          <a:p>
            <a:pPr marL="17780">
              <a:spcBef>
                <a:spcPts val="100"/>
              </a:spcBef>
            </a:pPr>
            <a:r>
              <a:rPr b="1" spc="-5" dirty="0">
                <a:solidFill>
                  <a:srgbClr val="CC0000"/>
                </a:solidFill>
                <a:latin typeface="Arial"/>
                <a:cs typeface="Arial"/>
              </a:rPr>
              <a:t>Sigmoid activation</a:t>
            </a:r>
            <a:r>
              <a:rPr b="1" spc="-45" dirty="0">
                <a:solidFill>
                  <a:srgbClr val="CC0000"/>
                </a:solidFill>
                <a:latin typeface="Arial"/>
                <a:cs typeface="Arial"/>
              </a:rPr>
              <a:t> </a:t>
            </a:r>
            <a:r>
              <a:rPr b="1" spc="-5" dirty="0">
                <a:solidFill>
                  <a:srgbClr val="CC0000"/>
                </a:solidFill>
                <a:latin typeface="Arial"/>
                <a:cs typeface="Arial"/>
              </a:rPr>
              <a:t>function</a:t>
            </a:r>
            <a:endParaRPr>
              <a:latin typeface="Arial"/>
              <a:cs typeface="Arial"/>
            </a:endParaRPr>
          </a:p>
          <a:p>
            <a:pPr marL="981686" algn="ctr">
              <a:spcBef>
                <a:spcPts val="1391"/>
              </a:spcBef>
              <a:tabLst>
                <a:tab pos="2857429" algn="l"/>
              </a:tabLst>
            </a:pPr>
            <a:r>
              <a:rPr sz="2700" baseline="-21604" dirty="0">
                <a:latin typeface="Arial"/>
                <a:cs typeface="Arial"/>
              </a:rPr>
              <a:t>a</a:t>
            </a:r>
            <a:r>
              <a:rPr sz="1200" dirty="0">
                <a:latin typeface="Arial"/>
                <a:cs typeface="Arial"/>
              </a:rPr>
              <a:t>(2)	</a:t>
            </a:r>
            <a:r>
              <a:rPr sz="2700" baseline="-21604" dirty="0">
                <a:latin typeface="Arial"/>
                <a:cs typeface="Arial"/>
              </a:rPr>
              <a:t>a</a:t>
            </a:r>
            <a:r>
              <a:rPr sz="1200" dirty="0">
                <a:latin typeface="Arial"/>
                <a:cs typeface="Arial"/>
              </a:rPr>
              <a:t>(3)</a:t>
            </a:r>
            <a:endParaRPr sz="1200">
              <a:latin typeface="Arial"/>
              <a:cs typeface="Arial"/>
            </a:endParaRPr>
          </a:p>
          <a:p>
            <a:pPr marL="12700">
              <a:spcBef>
                <a:spcPts val="831"/>
              </a:spcBef>
              <a:tabLst>
                <a:tab pos="1887807" algn="l"/>
              </a:tabLst>
            </a:pPr>
            <a:r>
              <a:rPr sz="2700" baseline="-21604" dirty="0">
                <a:latin typeface="Arial"/>
                <a:cs typeface="Arial"/>
              </a:rPr>
              <a:t>W</a:t>
            </a:r>
            <a:r>
              <a:rPr sz="1200" dirty="0">
                <a:latin typeface="Arial"/>
                <a:cs typeface="Arial"/>
              </a:rPr>
              <a:t>(1)	</a:t>
            </a:r>
            <a:r>
              <a:rPr sz="2700" baseline="-21604" dirty="0">
                <a:latin typeface="Arial"/>
                <a:cs typeface="Arial"/>
              </a:rPr>
              <a:t>W</a:t>
            </a:r>
            <a:r>
              <a:rPr sz="1200" dirty="0">
                <a:latin typeface="Arial"/>
                <a:cs typeface="Arial"/>
              </a:rPr>
              <a:t>(2)</a:t>
            </a:r>
            <a:endParaRPr sz="1200">
              <a:latin typeface="Arial"/>
              <a:cs typeface="Arial"/>
            </a:endParaRPr>
          </a:p>
          <a:p>
            <a:pPr marL="981686" algn="ctr">
              <a:spcBef>
                <a:spcPts val="375"/>
              </a:spcBef>
              <a:tabLst>
                <a:tab pos="2857429" algn="l"/>
              </a:tabLst>
            </a:pPr>
            <a:r>
              <a:rPr dirty="0">
                <a:latin typeface="Arial"/>
                <a:cs typeface="Arial"/>
              </a:rPr>
              <a:t>σ	σ</a:t>
            </a:r>
            <a:endParaRPr>
              <a:latin typeface="Arial"/>
              <a:cs typeface="Arial"/>
            </a:endParaRPr>
          </a:p>
        </p:txBody>
      </p:sp>
      <p:sp>
        <p:nvSpPr>
          <p:cNvPr id="143" name="object 143"/>
          <p:cNvSpPr/>
          <p:nvPr/>
        </p:nvSpPr>
        <p:spPr>
          <a:xfrm>
            <a:off x="4633544" y="1742821"/>
            <a:ext cx="371475" cy="371475"/>
          </a:xfrm>
          <a:custGeom>
            <a:avLst/>
            <a:gdLst/>
            <a:ahLst/>
            <a:cxnLst/>
            <a:rect l="l" t="t" r="r" b="b"/>
            <a:pathLst>
              <a:path w="371475" h="371475">
                <a:moveTo>
                  <a:pt x="0" y="185699"/>
                </a:moveTo>
                <a:lnTo>
                  <a:pt x="6634" y="136333"/>
                </a:lnTo>
                <a:lnTo>
                  <a:pt x="25355" y="91973"/>
                </a:lnTo>
                <a:lnTo>
                  <a:pt x="54393" y="54389"/>
                </a:lnTo>
                <a:lnTo>
                  <a:pt x="91977" y="25353"/>
                </a:lnTo>
                <a:lnTo>
                  <a:pt x="136336" y="6633"/>
                </a:lnTo>
                <a:lnTo>
                  <a:pt x="185699" y="0"/>
                </a:lnTo>
                <a:lnTo>
                  <a:pt x="256758" y="14135"/>
                </a:lnTo>
                <a:lnTo>
                  <a:pt x="316999" y="54389"/>
                </a:lnTo>
                <a:lnTo>
                  <a:pt x="357258" y="114635"/>
                </a:lnTo>
                <a:lnTo>
                  <a:pt x="371399" y="185699"/>
                </a:lnTo>
                <a:lnTo>
                  <a:pt x="364765" y="235066"/>
                </a:lnTo>
                <a:lnTo>
                  <a:pt x="346043" y="279426"/>
                </a:lnTo>
                <a:lnTo>
                  <a:pt x="317005" y="317009"/>
                </a:lnTo>
                <a:lnTo>
                  <a:pt x="279421" y="346045"/>
                </a:lnTo>
                <a:lnTo>
                  <a:pt x="235062" y="364765"/>
                </a:lnTo>
                <a:lnTo>
                  <a:pt x="185699" y="371399"/>
                </a:lnTo>
                <a:lnTo>
                  <a:pt x="136336" y="364765"/>
                </a:lnTo>
                <a:lnTo>
                  <a:pt x="91977" y="346045"/>
                </a:lnTo>
                <a:lnTo>
                  <a:pt x="54393" y="317009"/>
                </a:lnTo>
                <a:lnTo>
                  <a:pt x="25355" y="279426"/>
                </a:lnTo>
                <a:lnTo>
                  <a:pt x="6634" y="235066"/>
                </a:lnTo>
                <a:lnTo>
                  <a:pt x="0" y="185699"/>
                </a:lnTo>
                <a:close/>
              </a:path>
            </a:pathLst>
          </a:custGeom>
          <a:ln w="28574">
            <a:solidFill>
              <a:srgbClr val="CC0000"/>
            </a:solidFill>
          </a:ln>
        </p:spPr>
        <p:txBody>
          <a:bodyPr wrap="square" lIns="0" tIns="0" rIns="0" bIns="0" rtlCol="0"/>
          <a:lstStyle/>
          <a:p>
            <a:endParaRPr/>
          </a:p>
        </p:txBody>
      </p:sp>
      <p:sp>
        <p:nvSpPr>
          <p:cNvPr id="144" name="object 144"/>
          <p:cNvSpPr/>
          <p:nvPr/>
        </p:nvSpPr>
        <p:spPr>
          <a:xfrm>
            <a:off x="4633544" y="2665020"/>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45" name="object 145"/>
          <p:cNvSpPr/>
          <p:nvPr/>
        </p:nvSpPr>
        <p:spPr>
          <a:xfrm>
            <a:off x="4633544" y="3587217"/>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46" name="object 146"/>
          <p:cNvSpPr/>
          <p:nvPr/>
        </p:nvSpPr>
        <p:spPr>
          <a:xfrm>
            <a:off x="6509189" y="1742821"/>
            <a:ext cx="371475" cy="371475"/>
          </a:xfrm>
          <a:custGeom>
            <a:avLst/>
            <a:gdLst/>
            <a:ahLst/>
            <a:cxnLst/>
            <a:rect l="l" t="t" r="r" b="b"/>
            <a:pathLst>
              <a:path w="371475" h="371475">
                <a:moveTo>
                  <a:pt x="0" y="185699"/>
                </a:moveTo>
                <a:lnTo>
                  <a:pt x="6634" y="136333"/>
                </a:lnTo>
                <a:lnTo>
                  <a:pt x="25355" y="91973"/>
                </a:lnTo>
                <a:lnTo>
                  <a:pt x="54393" y="54389"/>
                </a:lnTo>
                <a:lnTo>
                  <a:pt x="91977" y="25353"/>
                </a:lnTo>
                <a:lnTo>
                  <a:pt x="136336" y="6633"/>
                </a:lnTo>
                <a:lnTo>
                  <a:pt x="185699" y="0"/>
                </a:lnTo>
                <a:lnTo>
                  <a:pt x="256758" y="14135"/>
                </a:lnTo>
                <a:lnTo>
                  <a:pt x="316999" y="54389"/>
                </a:lnTo>
                <a:lnTo>
                  <a:pt x="357258" y="114635"/>
                </a:lnTo>
                <a:lnTo>
                  <a:pt x="371399" y="185699"/>
                </a:lnTo>
                <a:lnTo>
                  <a:pt x="364765" y="235066"/>
                </a:lnTo>
                <a:lnTo>
                  <a:pt x="346043" y="279426"/>
                </a:lnTo>
                <a:lnTo>
                  <a:pt x="317005" y="317009"/>
                </a:lnTo>
                <a:lnTo>
                  <a:pt x="279421" y="346045"/>
                </a:lnTo>
                <a:lnTo>
                  <a:pt x="235062" y="364765"/>
                </a:lnTo>
                <a:lnTo>
                  <a:pt x="185699" y="371399"/>
                </a:lnTo>
                <a:lnTo>
                  <a:pt x="136336" y="364765"/>
                </a:lnTo>
                <a:lnTo>
                  <a:pt x="91977" y="346045"/>
                </a:lnTo>
                <a:lnTo>
                  <a:pt x="54393" y="317009"/>
                </a:lnTo>
                <a:lnTo>
                  <a:pt x="25355" y="279426"/>
                </a:lnTo>
                <a:lnTo>
                  <a:pt x="6634" y="235066"/>
                </a:lnTo>
                <a:lnTo>
                  <a:pt x="0" y="185699"/>
                </a:lnTo>
                <a:close/>
              </a:path>
            </a:pathLst>
          </a:custGeom>
          <a:ln w="28574">
            <a:solidFill>
              <a:srgbClr val="CC0000"/>
            </a:solidFill>
          </a:ln>
        </p:spPr>
        <p:txBody>
          <a:bodyPr wrap="square" lIns="0" tIns="0" rIns="0" bIns="0" rtlCol="0"/>
          <a:lstStyle/>
          <a:p>
            <a:endParaRPr/>
          </a:p>
        </p:txBody>
      </p:sp>
      <p:sp>
        <p:nvSpPr>
          <p:cNvPr id="147" name="object 147"/>
          <p:cNvSpPr/>
          <p:nvPr/>
        </p:nvSpPr>
        <p:spPr>
          <a:xfrm>
            <a:off x="6509189" y="2665020"/>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48" name="object 148"/>
          <p:cNvSpPr/>
          <p:nvPr/>
        </p:nvSpPr>
        <p:spPr>
          <a:xfrm>
            <a:off x="6509189" y="3587217"/>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49" name="object 149"/>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0" name="object 150"/>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1" name="object 151"/>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2" name="object 152"/>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3" name="object 153"/>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4" name="object 154"/>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5" name="object 155"/>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6" name="object 156"/>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7" name="object 157"/>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8" name="object 158"/>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59" name="object 159"/>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0" name="object 160"/>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1" name="object 161"/>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2" name="object 162"/>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3" name="object 163"/>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4" name="object 164"/>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5" name="object 165"/>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6" name="object 166"/>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7" name="object 167"/>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68" name="object 168"/>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69" name="object 169"/>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0" name="object 170"/>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1" name="object 171"/>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2" name="object 172"/>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3" name="object 173"/>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4" name="object 174"/>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5" name="object 175"/>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6" name="object 176"/>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375889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4" name="object 4"/>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6" name="object 6"/>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7" name="object 7"/>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9" name="object 9"/>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0" name="object 10"/>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2" name="object 12"/>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3" name="object 13"/>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 name="object 16"/>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7" name="object 17"/>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8" name="object 18"/>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9" name="object 19"/>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20" name="object 20"/>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21" name="object 21"/>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25" name="object 25"/>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7" name="object 27"/>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8" name="object 28"/>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9" name="object 29"/>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30" name="object 30"/>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31" name="object 31"/>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32" name="object 32"/>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33" name="object 33"/>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34" name="object 34"/>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35" name="object 35"/>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36" name="object 36"/>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37" name="object 37"/>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38" name="object 38"/>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39" name="object 39"/>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40" name="object 40"/>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41" name="object 41"/>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42" name="object 42"/>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43" name="object 43"/>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44" name="object 44"/>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45" name="object 45"/>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47" name="object 47"/>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49" name="object 49"/>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50" name="object 50"/>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52" name="object 52"/>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53" name="object 53"/>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54" name="object 54"/>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55" name="object 55"/>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56" name="object 56"/>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57" name="object 57"/>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58" name="object 58"/>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59" name="object 59"/>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60" name="object 60"/>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61" name="object 61"/>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62" name="object 62"/>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63" name="object 63"/>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64" name="object 64"/>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65" name="object 65"/>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66" name="object 66"/>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67" name="object 67"/>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68" name="object 68"/>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69" name="object 69"/>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70" name="object 70"/>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71" name="object 71"/>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3" name="object 73"/>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74" name="object 74"/>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79" name="object 79"/>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80" name="object 80"/>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83" name="object 83"/>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85" name="object 85"/>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86" name="object 86"/>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88" name="object 88"/>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89" name="object 89"/>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90" name="object 90"/>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91" name="object 91"/>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92" name="object 92"/>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93" name="object 93"/>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94" name="object 94"/>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95" name="object 95"/>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97" name="object 97"/>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98" name="object 98"/>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99" name="object 99"/>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100" name="object 100"/>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101" name="object 101"/>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103" name="object 103"/>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104" name="object 104"/>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106" name="object 106"/>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107" name="object 107"/>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109" name="object 109"/>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110" name="object 110"/>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112" name="object 112"/>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13" name="object 113"/>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115" name="object 115"/>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116" name="object 116"/>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21" name="object 121"/>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22" name="object 122"/>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24" name="object 124"/>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25" name="object 125"/>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27" name="object 127"/>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28" name="object 128"/>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29" name="object 129"/>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30" name="object 130"/>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31" name="object 131"/>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32" name="object 132"/>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33" name="object 133"/>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34" name="object 134"/>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35" name="object 135"/>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36" name="object 136"/>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37" name="object 137"/>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39" name="object 139"/>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40" name="object 140"/>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41" name="object 141"/>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42" name="object 142"/>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43" name="object 143"/>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44" name="object 144"/>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45" name="object 145"/>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46" name="object 146"/>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47" name="object 147"/>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48" name="object 148"/>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49" name="object 149"/>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50" name="object 150"/>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51" name="object 151"/>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2" name="object 152"/>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3" name="object 153"/>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54" name="object 154"/>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55" name="object 155"/>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6" name="object 156"/>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57" name="object 157"/>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58" name="object 158"/>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59" name="object 159"/>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60" name="object 160"/>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61" name="object 161"/>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62" name="object 162"/>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63" name="object 163"/>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64" name="object 164"/>
          <p:cNvSpPr txBox="1"/>
          <p:nvPr/>
        </p:nvSpPr>
        <p:spPr>
          <a:xfrm>
            <a:off x="6525510" y="536874"/>
            <a:ext cx="3089911" cy="818814"/>
          </a:xfrm>
          <a:prstGeom prst="rect">
            <a:avLst/>
          </a:prstGeom>
        </p:spPr>
        <p:txBody>
          <a:bodyPr vert="horz" wrap="square" lIns="0" tIns="135255" rIns="0" bIns="0" rtlCol="0">
            <a:spAutoFit/>
          </a:bodyPr>
          <a:lstStyle/>
          <a:p>
            <a:pPr marL="83183">
              <a:spcBef>
                <a:spcPts val="1065"/>
              </a:spcBef>
            </a:pPr>
            <a:r>
              <a:rPr b="1" spc="-5" dirty="0">
                <a:solidFill>
                  <a:srgbClr val="CC0000"/>
                </a:solidFill>
                <a:latin typeface="Arial"/>
                <a:cs typeface="Arial"/>
              </a:rPr>
              <a:t>Softmax activation</a:t>
            </a:r>
            <a:r>
              <a:rPr b="1" spc="-85" dirty="0">
                <a:solidFill>
                  <a:srgbClr val="CC0000"/>
                </a:solidFill>
                <a:latin typeface="Arial"/>
                <a:cs typeface="Arial"/>
              </a:rPr>
              <a:t> </a:t>
            </a:r>
            <a:r>
              <a:rPr b="1" spc="-5" dirty="0">
                <a:solidFill>
                  <a:srgbClr val="CC0000"/>
                </a:solidFill>
                <a:latin typeface="Arial"/>
                <a:cs typeface="Arial"/>
              </a:rPr>
              <a:t>function</a:t>
            </a:r>
            <a:endParaRPr>
              <a:latin typeface="Arial"/>
              <a:cs typeface="Arial"/>
            </a:endParaRPr>
          </a:p>
          <a:p>
            <a:pPr marL="12700">
              <a:spcBef>
                <a:spcPts val="969"/>
              </a:spcBef>
              <a:tabLst>
                <a:tab pos="1887807" algn="l"/>
              </a:tabLst>
            </a:pPr>
            <a:r>
              <a:rPr sz="2700" baseline="-21604" dirty="0">
                <a:latin typeface="Arial"/>
                <a:cs typeface="Arial"/>
              </a:rPr>
              <a:t>a</a:t>
            </a:r>
            <a:r>
              <a:rPr sz="1200" dirty="0">
                <a:latin typeface="Arial"/>
                <a:cs typeface="Arial"/>
              </a:rPr>
              <a:t>(3)	</a:t>
            </a:r>
            <a:r>
              <a:rPr sz="2700" baseline="-20061" dirty="0">
                <a:latin typeface="Arial"/>
                <a:cs typeface="Arial"/>
              </a:rPr>
              <a:t>a</a:t>
            </a:r>
            <a:r>
              <a:rPr sz="1200" dirty="0">
                <a:latin typeface="Arial"/>
                <a:cs typeface="Arial"/>
              </a:rPr>
              <a:t>(4)</a:t>
            </a:r>
            <a:endParaRPr sz="1200">
              <a:latin typeface="Arial"/>
              <a:cs typeface="Arial"/>
            </a:endParaRPr>
          </a:p>
        </p:txBody>
      </p:sp>
      <p:sp>
        <p:nvSpPr>
          <p:cNvPr id="165" name="object 165"/>
          <p:cNvSpPr/>
          <p:nvPr/>
        </p:nvSpPr>
        <p:spPr>
          <a:xfrm>
            <a:off x="8376087" y="2189671"/>
            <a:ext cx="371475" cy="371475"/>
          </a:xfrm>
          <a:custGeom>
            <a:avLst/>
            <a:gdLst/>
            <a:ahLst/>
            <a:cxnLst/>
            <a:rect l="l" t="t" r="r" b="b"/>
            <a:pathLst>
              <a:path w="371475" h="371475">
                <a:moveTo>
                  <a:pt x="0" y="185699"/>
                </a:moveTo>
                <a:lnTo>
                  <a:pt x="6634" y="136333"/>
                </a:lnTo>
                <a:lnTo>
                  <a:pt x="25355" y="91973"/>
                </a:lnTo>
                <a:lnTo>
                  <a:pt x="54393" y="54389"/>
                </a:lnTo>
                <a:lnTo>
                  <a:pt x="91977" y="25353"/>
                </a:lnTo>
                <a:lnTo>
                  <a:pt x="136336" y="6633"/>
                </a:lnTo>
                <a:lnTo>
                  <a:pt x="185699" y="0"/>
                </a:lnTo>
                <a:lnTo>
                  <a:pt x="256758" y="14135"/>
                </a:lnTo>
                <a:lnTo>
                  <a:pt x="316999" y="54389"/>
                </a:lnTo>
                <a:lnTo>
                  <a:pt x="357258" y="114635"/>
                </a:lnTo>
                <a:lnTo>
                  <a:pt x="371399" y="185699"/>
                </a:lnTo>
                <a:lnTo>
                  <a:pt x="364765" y="235066"/>
                </a:lnTo>
                <a:lnTo>
                  <a:pt x="346043" y="279426"/>
                </a:lnTo>
                <a:lnTo>
                  <a:pt x="317005" y="317009"/>
                </a:lnTo>
                <a:lnTo>
                  <a:pt x="279421" y="346045"/>
                </a:lnTo>
                <a:lnTo>
                  <a:pt x="235062" y="364765"/>
                </a:lnTo>
                <a:lnTo>
                  <a:pt x="185699" y="371399"/>
                </a:lnTo>
                <a:lnTo>
                  <a:pt x="136336" y="364765"/>
                </a:lnTo>
                <a:lnTo>
                  <a:pt x="91977" y="346045"/>
                </a:lnTo>
                <a:lnTo>
                  <a:pt x="54393" y="317009"/>
                </a:lnTo>
                <a:lnTo>
                  <a:pt x="25355" y="279426"/>
                </a:lnTo>
                <a:lnTo>
                  <a:pt x="6634" y="235066"/>
                </a:lnTo>
                <a:lnTo>
                  <a:pt x="0" y="185699"/>
                </a:lnTo>
                <a:close/>
              </a:path>
            </a:pathLst>
          </a:custGeom>
          <a:ln w="28574">
            <a:solidFill>
              <a:srgbClr val="CC0000"/>
            </a:solidFill>
          </a:ln>
        </p:spPr>
        <p:txBody>
          <a:bodyPr wrap="square" lIns="0" tIns="0" rIns="0" bIns="0" rtlCol="0"/>
          <a:lstStyle/>
          <a:p>
            <a:endParaRPr/>
          </a:p>
        </p:txBody>
      </p:sp>
      <p:sp>
        <p:nvSpPr>
          <p:cNvPr id="166" name="object 166"/>
          <p:cNvSpPr/>
          <p:nvPr/>
        </p:nvSpPr>
        <p:spPr>
          <a:xfrm>
            <a:off x="8376087" y="3111869"/>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67" name="object 167"/>
          <p:cNvSpPr/>
          <p:nvPr/>
        </p:nvSpPr>
        <p:spPr>
          <a:xfrm>
            <a:off x="8376087" y="4034067"/>
            <a:ext cx="371475" cy="371475"/>
          </a:xfrm>
          <a:custGeom>
            <a:avLst/>
            <a:gdLst/>
            <a:ahLst/>
            <a:cxnLst/>
            <a:rect l="l" t="t" r="r" b="b"/>
            <a:pathLst>
              <a:path w="371475" h="371475">
                <a:moveTo>
                  <a:pt x="0" y="185699"/>
                </a:moveTo>
                <a:lnTo>
                  <a:pt x="6634" y="136336"/>
                </a:lnTo>
                <a:lnTo>
                  <a:pt x="25355" y="91977"/>
                </a:lnTo>
                <a:lnTo>
                  <a:pt x="54393" y="54393"/>
                </a:lnTo>
                <a:lnTo>
                  <a:pt x="91977" y="25355"/>
                </a:lnTo>
                <a:lnTo>
                  <a:pt x="136336" y="6634"/>
                </a:lnTo>
                <a:lnTo>
                  <a:pt x="185699" y="0"/>
                </a:lnTo>
                <a:lnTo>
                  <a:pt x="256758" y="14140"/>
                </a:lnTo>
                <a:lnTo>
                  <a:pt x="316999" y="54399"/>
                </a:lnTo>
                <a:lnTo>
                  <a:pt x="357258" y="114640"/>
                </a:lnTo>
                <a:lnTo>
                  <a:pt x="371399" y="185699"/>
                </a:lnTo>
                <a:lnTo>
                  <a:pt x="364765" y="235062"/>
                </a:lnTo>
                <a:lnTo>
                  <a:pt x="346043" y="279421"/>
                </a:lnTo>
                <a:lnTo>
                  <a:pt x="317005" y="317005"/>
                </a:lnTo>
                <a:lnTo>
                  <a:pt x="279421" y="346043"/>
                </a:lnTo>
                <a:lnTo>
                  <a:pt x="235062" y="364765"/>
                </a:lnTo>
                <a:lnTo>
                  <a:pt x="185699" y="371399"/>
                </a:lnTo>
                <a:lnTo>
                  <a:pt x="136336" y="364765"/>
                </a:lnTo>
                <a:lnTo>
                  <a:pt x="91977" y="346043"/>
                </a:lnTo>
                <a:lnTo>
                  <a:pt x="54393" y="317005"/>
                </a:lnTo>
                <a:lnTo>
                  <a:pt x="25355" y="279421"/>
                </a:lnTo>
                <a:lnTo>
                  <a:pt x="6634" y="235062"/>
                </a:lnTo>
                <a:lnTo>
                  <a:pt x="0" y="185699"/>
                </a:lnTo>
                <a:close/>
              </a:path>
            </a:pathLst>
          </a:custGeom>
          <a:ln w="28574">
            <a:solidFill>
              <a:srgbClr val="CC0000"/>
            </a:solidFill>
          </a:ln>
        </p:spPr>
        <p:txBody>
          <a:bodyPr wrap="square" lIns="0" tIns="0" rIns="0" bIns="0" rtlCol="0"/>
          <a:lstStyle/>
          <a:p>
            <a:endParaRPr/>
          </a:p>
        </p:txBody>
      </p:sp>
      <p:sp>
        <p:nvSpPr>
          <p:cNvPr id="168" name="object 168"/>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69" name="object 169"/>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0" name="object 170"/>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1" name="object 171"/>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2" name="object 172"/>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3" name="object 173"/>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4" name="object 174"/>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5" name="object 175"/>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6" name="object 176"/>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7" name="object 177"/>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2004684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666666"/>
          </a:solidFill>
        </p:spPr>
        <p:txBody>
          <a:bodyPr wrap="square" lIns="0" tIns="0" rIns="0" bIns="0" rtlCol="0"/>
          <a:lstStyle/>
          <a:p>
            <a:endParaRPr/>
          </a:p>
        </p:txBody>
      </p:sp>
      <p:sp>
        <p:nvSpPr>
          <p:cNvPr id="92" name="object 92"/>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666666"/>
          </a:solidFill>
        </p:spPr>
        <p:txBody>
          <a:bodyPr wrap="square" lIns="0" tIns="0" rIns="0" bIns="0" rtlCol="0"/>
          <a:lstStyle/>
          <a:p>
            <a:endParaRPr/>
          </a:p>
        </p:txBody>
      </p:sp>
      <p:sp>
        <p:nvSpPr>
          <p:cNvPr id="101" name="object 101"/>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04" name="object 104"/>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3" name="object 113"/>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666666"/>
          </a:solidFill>
        </p:spPr>
        <p:txBody>
          <a:bodyPr wrap="square" lIns="0" tIns="0" rIns="0" bIns="0" rtlCol="0"/>
          <a:lstStyle/>
          <a:p>
            <a:endParaRPr/>
          </a:p>
        </p:txBody>
      </p:sp>
      <p:sp>
        <p:nvSpPr>
          <p:cNvPr id="116" name="object 116"/>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666666"/>
          </a:solidFill>
        </p:spPr>
        <p:txBody>
          <a:bodyPr wrap="square" lIns="0" tIns="0" rIns="0" bIns="0" rtlCol="0"/>
          <a:lstStyle/>
          <a:p>
            <a:endParaRPr/>
          </a:p>
        </p:txBody>
      </p:sp>
      <p:sp>
        <p:nvSpPr>
          <p:cNvPr id="119" name="object 119"/>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9715585" y="1533485"/>
            <a:ext cx="78105" cy="433071"/>
          </a:xfrm>
          <a:custGeom>
            <a:avLst/>
            <a:gdLst/>
            <a:ahLst/>
            <a:cxnLst/>
            <a:rect l="l" t="t" r="r" b="b"/>
            <a:pathLst>
              <a:path w="78104" h="433069">
                <a:moveTo>
                  <a:pt x="0" y="0"/>
                </a:moveTo>
                <a:lnTo>
                  <a:pt x="77674" y="432451"/>
                </a:lnTo>
              </a:path>
            </a:pathLst>
          </a:custGeom>
          <a:ln w="28574">
            <a:solidFill>
              <a:srgbClr val="CC0000"/>
            </a:solidFill>
          </a:ln>
        </p:spPr>
        <p:txBody>
          <a:bodyPr wrap="square" lIns="0" tIns="0" rIns="0" bIns="0" rtlCol="0"/>
          <a:lstStyle/>
          <a:p>
            <a:endParaRPr/>
          </a:p>
        </p:txBody>
      </p:sp>
      <p:sp>
        <p:nvSpPr>
          <p:cNvPr id="149" name="object 149"/>
          <p:cNvSpPr/>
          <p:nvPr/>
        </p:nvSpPr>
        <p:spPr>
          <a:xfrm>
            <a:off x="9732521" y="1943301"/>
            <a:ext cx="121499" cy="164555"/>
          </a:xfrm>
          <a:prstGeom prst="rect">
            <a:avLst/>
          </a:prstGeom>
          <a:blipFill>
            <a:blip r:embed="rId2" cstate="print"/>
            <a:stretch>
              <a:fillRect/>
            </a:stretch>
          </a:blipFill>
        </p:spPr>
        <p:txBody>
          <a:bodyPr wrap="square" lIns="0" tIns="0" rIns="0" bIns="0" rtlCol="0"/>
          <a:lstStyle/>
          <a:p>
            <a:endParaRPr/>
          </a:p>
        </p:txBody>
      </p:sp>
      <p:sp>
        <p:nvSpPr>
          <p:cNvPr id="150" name="object 150"/>
          <p:cNvSpPr txBox="1"/>
          <p:nvPr/>
        </p:nvSpPr>
        <p:spPr>
          <a:xfrm>
            <a:off x="9252462" y="1209127"/>
            <a:ext cx="773431" cy="289823"/>
          </a:xfrm>
          <a:prstGeom prst="rect">
            <a:avLst/>
          </a:prstGeom>
        </p:spPr>
        <p:txBody>
          <a:bodyPr vert="horz" wrap="square" lIns="0" tIns="12700" rIns="0" bIns="0" rtlCol="0">
            <a:spAutoFit/>
          </a:bodyPr>
          <a:lstStyle/>
          <a:p>
            <a:pPr marL="12700">
              <a:spcBef>
                <a:spcPts val="100"/>
              </a:spcBef>
            </a:pPr>
            <a:r>
              <a:rPr b="1" spc="-5" dirty="0">
                <a:solidFill>
                  <a:srgbClr val="CC0000"/>
                </a:solidFill>
                <a:latin typeface="Arial"/>
                <a:cs typeface="Arial"/>
              </a:rPr>
              <a:t>Output</a:t>
            </a:r>
            <a:endParaRPr>
              <a:latin typeface="Arial"/>
              <a:cs typeface="Arial"/>
            </a:endParaRPr>
          </a:p>
        </p:txBody>
      </p:sp>
      <p:sp>
        <p:nvSpPr>
          <p:cNvPr id="151" name="object 151"/>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52" name="object 152"/>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3" name="object 153"/>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4" name="object 154"/>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5" name="object 155"/>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6" name="object 156"/>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7" name="object 157"/>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8" name="object 158"/>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9" name="object 159"/>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60" name="object 160"/>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1" name="object 161"/>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62" name="object 162"/>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3" name="object 163"/>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4" name="object 164"/>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5" name="object 165"/>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6" name="object 166"/>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7" name="object 167"/>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8" name="object 168"/>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9" name="object 169"/>
          <p:cNvSpPr txBox="1"/>
          <p:nvPr/>
        </p:nvSpPr>
        <p:spPr>
          <a:xfrm>
            <a:off x="8254987" y="5742939"/>
            <a:ext cx="302260" cy="415498"/>
          </a:xfrm>
          <a:prstGeom prst="rect">
            <a:avLst/>
          </a:prstGeom>
        </p:spPr>
        <p:txBody>
          <a:bodyPr vert="horz" wrap="square" lIns="0" tIns="0" rIns="0" bIns="0" rtlCol="0">
            <a:spAutoFit/>
          </a:bodyPr>
          <a:lstStyle/>
          <a:p>
            <a:pPr marL="12700">
              <a:lnSpc>
                <a:spcPts val="1065"/>
              </a:lnSpc>
            </a:pPr>
            <a:r>
              <a:rPr baseline="-20833" dirty="0">
                <a:solidFill>
                  <a:srgbClr val="424242"/>
                </a:solidFill>
                <a:latin typeface="Arial"/>
                <a:cs typeface="Arial"/>
              </a:rPr>
              <a:t>W</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a:p>
            <a:pPr marL="12700">
              <a:spcBef>
                <a:spcPts val="735"/>
              </a:spcBef>
            </a:pPr>
            <a:r>
              <a:rPr spc="-7" baseline="-20833" dirty="0">
                <a:solidFill>
                  <a:srgbClr val="424242"/>
                </a:solidFill>
                <a:latin typeface="Arial"/>
                <a:cs typeface="Arial"/>
              </a:rPr>
              <a:t>z</a:t>
            </a:r>
            <a:r>
              <a:rPr sz="800" spc="-5" dirty="0">
                <a:solidFill>
                  <a:srgbClr val="424242"/>
                </a:solidFill>
                <a:latin typeface="Arial"/>
                <a:cs typeface="Arial"/>
              </a:rPr>
              <a:t>(l)</a:t>
            </a:r>
            <a:r>
              <a:rPr spc="-7" baseline="-20833" dirty="0">
                <a:solidFill>
                  <a:srgbClr val="424242"/>
                </a:solidFill>
                <a:latin typeface="Arial"/>
                <a:cs typeface="Arial"/>
              </a:rPr>
              <a:t>:</a:t>
            </a:r>
            <a:endParaRPr baseline="-20833">
              <a:latin typeface="Arial"/>
              <a:cs typeface="Arial"/>
            </a:endParaRPr>
          </a:p>
        </p:txBody>
      </p:sp>
      <p:sp>
        <p:nvSpPr>
          <p:cNvPr id="170" name="object 170"/>
          <p:cNvSpPr txBox="1"/>
          <p:nvPr/>
        </p:nvSpPr>
        <p:spPr>
          <a:xfrm>
            <a:off x="2197099" y="5754101"/>
            <a:ext cx="1071880" cy="179536"/>
          </a:xfrm>
          <a:prstGeom prst="rect">
            <a:avLst/>
          </a:prstGeom>
        </p:spPr>
        <p:txBody>
          <a:bodyPr vert="horz" wrap="square" lIns="0" tIns="0" rIns="0" bIns="0" rtlCol="0">
            <a:spAutoFit/>
          </a:bodyPr>
          <a:lstStyle/>
          <a:p>
            <a:pPr marL="12700">
              <a:lnSpc>
                <a:spcPts val="1425"/>
              </a:lnSpc>
              <a:tabLst>
                <a:tab pos="321937" algn="l"/>
              </a:tabLst>
            </a:pPr>
            <a:r>
              <a:rPr sz="1200" spc="-5" dirty="0">
                <a:solidFill>
                  <a:srgbClr val="424242"/>
                </a:solidFill>
                <a:latin typeface="Arial"/>
                <a:cs typeface="Arial"/>
              </a:rPr>
              <a:t>x</a:t>
            </a:r>
            <a:r>
              <a:rPr sz="1200" spc="-7" baseline="-31250" dirty="0">
                <a:solidFill>
                  <a:srgbClr val="424242"/>
                </a:solidFill>
                <a:latin typeface="Arial"/>
                <a:cs typeface="Arial"/>
              </a:rPr>
              <a:t>i</a:t>
            </a:r>
            <a:r>
              <a:rPr sz="1200" spc="-5" dirty="0">
                <a:solidFill>
                  <a:srgbClr val="424242"/>
                </a:solidFill>
                <a:latin typeface="Arial"/>
                <a:cs typeface="Arial"/>
              </a:rPr>
              <a:t>:	input</a:t>
            </a:r>
            <a:r>
              <a:rPr sz="1200" spc="-75" dirty="0">
                <a:solidFill>
                  <a:srgbClr val="424242"/>
                </a:solidFill>
                <a:latin typeface="Arial"/>
                <a:cs typeface="Arial"/>
              </a:rPr>
              <a:t> </a:t>
            </a:r>
            <a:r>
              <a:rPr sz="1200" dirty="0">
                <a:solidFill>
                  <a:srgbClr val="424242"/>
                </a:solidFill>
                <a:latin typeface="Arial"/>
                <a:cs typeface="Arial"/>
              </a:rPr>
              <a:t>value</a:t>
            </a:r>
            <a:endParaRPr sz="1200">
              <a:latin typeface="Arial"/>
              <a:cs typeface="Arial"/>
            </a:endParaRPr>
          </a:p>
        </p:txBody>
      </p:sp>
      <p:sp>
        <p:nvSpPr>
          <p:cNvPr id="171" name="object 171"/>
          <p:cNvSpPr txBox="1"/>
          <p:nvPr/>
        </p:nvSpPr>
        <p:spPr>
          <a:xfrm>
            <a:off x="3602024" y="5754101"/>
            <a:ext cx="1619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σ:</a:t>
            </a:r>
            <a:endParaRPr sz="1200">
              <a:latin typeface="Arial"/>
              <a:cs typeface="Arial"/>
            </a:endParaRPr>
          </a:p>
        </p:txBody>
      </p:sp>
      <p:sp>
        <p:nvSpPr>
          <p:cNvPr id="172" name="object 172"/>
          <p:cNvSpPr txBox="1"/>
          <p:nvPr/>
        </p:nvSpPr>
        <p:spPr>
          <a:xfrm>
            <a:off x="3907170" y="5754101"/>
            <a:ext cx="173545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sigmoid </a:t>
            </a:r>
            <a:r>
              <a:rPr sz="1200" spc="-5" dirty="0">
                <a:solidFill>
                  <a:srgbClr val="424242"/>
                </a:solidFill>
                <a:latin typeface="Arial"/>
                <a:cs typeface="Arial"/>
              </a:rPr>
              <a:t>(logistic)</a:t>
            </a:r>
            <a:r>
              <a:rPr sz="1200" spc="-85"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
        <p:nvSpPr>
          <p:cNvPr id="173" name="object 173"/>
          <p:cNvSpPr txBox="1"/>
          <p:nvPr/>
        </p:nvSpPr>
        <p:spPr>
          <a:xfrm>
            <a:off x="5900887" y="5754101"/>
            <a:ext cx="243204" cy="402674"/>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+1:</a:t>
            </a:r>
            <a:endParaRPr sz="1200">
              <a:latin typeface="Arial"/>
              <a:cs typeface="Arial"/>
            </a:endParaRPr>
          </a:p>
          <a:p>
            <a:pPr marL="12700">
              <a:spcBef>
                <a:spcPts val="284"/>
              </a:spcBef>
            </a:pPr>
            <a:r>
              <a:rPr baseline="-20833" dirty="0">
                <a:solidFill>
                  <a:srgbClr val="424242"/>
                </a:solidFill>
                <a:latin typeface="Arial"/>
                <a:cs typeface="Arial"/>
              </a:rPr>
              <a:t>a</a:t>
            </a:r>
            <a:r>
              <a:rPr sz="800" dirty="0">
                <a:solidFill>
                  <a:srgbClr val="424242"/>
                </a:solidFill>
                <a:latin typeface="Arial"/>
                <a:cs typeface="Arial"/>
              </a:rPr>
              <a:t>(l</a:t>
            </a:r>
            <a:r>
              <a:rPr sz="800" spc="-5" dirty="0">
                <a:solidFill>
                  <a:srgbClr val="424242"/>
                </a:solidFill>
                <a:latin typeface="Arial"/>
                <a:cs typeface="Arial"/>
              </a:rPr>
              <a:t>)</a:t>
            </a:r>
            <a:r>
              <a:rPr baseline="-20833" dirty="0">
                <a:solidFill>
                  <a:srgbClr val="424242"/>
                </a:solidFill>
                <a:latin typeface="Arial"/>
                <a:cs typeface="Arial"/>
              </a:rPr>
              <a:t>:</a:t>
            </a:r>
            <a:endParaRPr baseline="-20833">
              <a:latin typeface="Arial"/>
              <a:cs typeface="Arial"/>
            </a:endParaRPr>
          </a:p>
        </p:txBody>
      </p:sp>
      <p:sp>
        <p:nvSpPr>
          <p:cNvPr id="174" name="object 174"/>
          <p:cNvSpPr txBox="1"/>
          <p:nvPr/>
        </p:nvSpPr>
        <p:spPr>
          <a:xfrm>
            <a:off x="6200515" y="5754100"/>
            <a:ext cx="1795780" cy="453970"/>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bias (constant)</a:t>
            </a:r>
            <a:r>
              <a:rPr sz="1200" spc="-20" dirty="0">
                <a:solidFill>
                  <a:srgbClr val="424242"/>
                </a:solidFill>
                <a:latin typeface="Arial"/>
                <a:cs typeface="Arial"/>
              </a:rPr>
              <a:t> </a:t>
            </a:r>
            <a:r>
              <a:rPr sz="1200" spc="-5" dirty="0">
                <a:solidFill>
                  <a:srgbClr val="424242"/>
                </a:solidFill>
                <a:latin typeface="Arial"/>
                <a:cs typeface="Arial"/>
              </a:rPr>
              <a:t>unit</a:t>
            </a:r>
            <a:endParaRPr sz="1200">
              <a:latin typeface="Arial"/>
              <a:cs typeface="Arial"/>
            </a:endParaRPr>
          </a:p>
          <a:p>
            <a:pPr marL="13970">
              <a:spcBef>
                <a:spcPts val="735"/>
              </a:spcBef>
            </a:pPr>
            <a:r>
              <a:rPr sz="1200" spc="-5" dirty="0">
                <a:solidFill>
                  <a:srgbClr val="424242"/>
                </a:solidFill>
                <a:latin typeface="Arial"/>
                <a:cs typeface="Arial"/>
              </a:rPr>
              <a:t>activation </a:t>
            </a:r>
            <a:r>
              <a:rPr sz="1200" dirty="0">
                <a:solidFill>
                  <a:srgbClr val="424242"/>
                </a:solidFill>
                <a:latin typeface="Arial"/>
                <a:cs typeface="Arial"/>
              </a:rPr>
              <a:t>vector </a:t>
            </a:r>
            <a:r>
              <a:rPr sz="1200" spc="-5" dirty="0">
                <a:solidFill>
                  <a:srgbClr val="424242"/>
                </a:solidFill>
                <a:latin typeface="Arial"/>
                <a:cs typeface="Arial"/>
              </a:rPr>
              <a:t>for layer</a:t>
            </a:r>
            <a:r>
              <a:rPr sz="1200" spc="-8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5" name="object 175"/>
          <p:cNvSpPr txBox="1"/>
          <p:nvPr/>
        </p:nvSpPr>
        <p:spPr>
          <a:xfrm>
            <a:off x="8590069" y="5754101"/>
            <a:ext cx="1616075" cy="453970"/>
          </a:xfrm>
          <a:prstGeom prst="rect">
            <a:avLst/>
          </a:prstGeom>
        </p:spPr>
        <p:txBody>
          <a:bodyPr vert="horz" wrap="square" lIns="0" tIns="0" rIns="0" bIns="0" rtlCol="0">
            <a:spAutoFit/>
          </a:bodyPr>
          <a:lstStyle/>
          <a:p>
            <a:pPr marL="38099">
              <a:lnSpc>
                <a:spcPts val="1425"/>
              </a:lnSpc>
            </a:pPr>
            <a:r>
              <a:rPr sz="1200" spc="-5" dirty="0">
                <a:solidFill>
                  <a:srgbClr val="424242"/>
                </a:solidFill>
                <a:latin typeface="Arial"/>
                <a:cs typeface="Arial"/>
              </a:rPr>
              <a:t>weight matrix for layer</a:t>
            </a:r>
            <a:r>
              <a:rPr sz="1200" spc="-7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a:p>
            <a:pPr marL="12700">
              <a:spcBef>
                <a:spcPts val="735"/>
              </a:spcBef>
            </a:pPr>
            <a:r>
              <a:rPr sz="1200" spc="-5" dirty="0">
                <a:solidFill>
                  <a:srgbClr val="424242"/>
                </a:solidFill>
                <a:latin typeface="Arial"/>
                <a:cs typeface="Arial"/>
              </a:rPr>
              <a:t>input into layer</a:t>
            </a:r>
            <a:r>
              <a:rPr sz="1200" spc="-25" dirty="0">
                <a:solidFill>
                  <a:srgbClr val="424242"/>
                </a:solidFill>
                <a:latin typeface="Arial"/>
                <a:cs typeface="Arial"/>
              </a:rPr>
              <a:t> </a:t>
            </a:r>
            <a:r>
              <a:rPr sz="1200" dirty="0">
                <a:solidFill>
                  <a:srgbClr val="424242"/>
                </a:solidFill>
                <a:latin typeface="Arial"/>
                <a:cs typeface="Arial"/>
              </a:rPr>
              <a:t>l</a:t>
            </a:r>
            <a:endParaRPr sz="1200">
              <a:latin typeface="Arial"/>
              <a:cs typeface="Arial"/>
            </a:endParaRPr>
          </a:p>
        </p:txBody>
      </p:sp>
      <p:sp>
        <p:nvSpPr>
          <p:cNvPr id="176" name="object 176"/>
          <p:cNvSpPr txBox="1"/>
          <p:nvPr/>
        </p:nvSpPr>
        <p:spPr>
          <a:xfrm>
            <a:off x="2197100" y="6030326"/>
            <a:ext cx="144145" cy="179536"/>
          </a:xfrm>
          <a:prstGeom prst="rect">
            <a:avLst/>
          </a:prstGeom>
        </p:spPr>
        <p:txBody>
          <a:bodyPr vert="horz" wrap="square" lIns="0" tIns="0" rIns="0" bIns="0" rtlCol="0">
            <a:spAutoFit/>
          </a:bodyPr>
          <a:lstStyle/>
          <a:p>
            <a:pPr marL="12700">
              <a:lnSpc>
                <a:spcPts val="1425"/>
              </a:lnSpc>
            </a:pPr>
            <a:r>
              <a:rPr sz="1200" dirty="0">
                <a:solidFill>
                  <a:srgbClr val="424242"/>
                </a:solidFill>
                <a:latin typeface="Arial"/>
                <a:cs typeface="Arial"/>
              </a:rPr>
              <a:t>ŷ:</a:t>
            </a:r>
            <a:endParaRPr sz="1200">
              <a:latin typeface="Arial"/>
              <a:cs typeface="Arial"/>
            </a:endParaRPr>
          </a:p>
        </p:txBody>
      </p:sp>
      <p:sp>
        <p:nvSpPr>
          <p:cNvPr id="177" name="object 177"/>
          <p:cNvSpPr txBox="1"/>
          <p:nvPr/>
        </p:nvSpPr>
        <p:spPr>
          <a:xfrm>
            <a:off x="2484499" y="6030326"/>
            <a:ext cx="906144"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output</a:t>
            </a:r>
            <a:r>
              <a:rPr sz="1200" spc="-75" dirty="0">
                <a:solidFill>
                  <a:srgbClr val="424242"/>
                </a:solidFill>
                <a:latin typeface="Arial"/>
                <a:cs typeface="Arial"/>
              </a:rPr>
              <a:t> </a:t>
            </a:r>
            <a:r>
              <a:rPr sz="1200" dirty="0">
                <a:solidFill>
                  <a:srgbClr val="424242"/>
                </a:solidFill>
                <a:latin typeface="Arial"/>
                <a:cs typeface="Arial"/>
              </a:rPr>
              <a:t>vector</a:t>
            </a:r>
            <a:endParaRPr sz="1200">
              <a:latin typeface="Arial"/>
              <a:cs typeface="Arial"/>
            </a:endParaRPr>
          </a:p>
        </p:txBody>
      </p:sp>
      <p:sp>
        <p:nvSpPr>
          <p:cNvPr id="178" name="object 178"/>
          <p:cNvSpPr txBox="1"/>
          <p:nvPr/>
        </p:nvSpPr>
        <p:spPr>
          <a:xfrm>
            <a:off x="3602025" y="6030326"/>
            <a:ext cx="1470025" cy="179536"/>
          </a:xfrm>
          <a:prstGeom prst="rect">
            <a:avLst/>
          </a:prstGeom>
        </p:spPr>
        <p:txBody>
          <a:bodyPr vert="horz" wrap="square" lIns="0" tIns="0" rIns="0" bIns="0" rtlCol="0">
            <a:spAutoFit/>
          </a:bodyPr>
          <a:lstStyle/>
          <a:p>
            <a:pPr marL="12700">
              <a:lnSpc>
                <a:spcPts val="1425"/>
              </a:lnSpc>
            </a:pPr>
            <a:r>
              <a:rPr sz="1200" spc="-5" dirty="0">
                <a:solidFill>
                  <a:srgbClr val="424242"/>
                </a:solidFill>
                <a:latin typeface="Arial"/>
                <a:cs typeface="Arial"/>
              </a:rPr>
              <a:t>SM: Softmax</a:t>
            </a:r>
            <a:r>
              <a:rPr sz="1200" spc="-80" dirty="0">
                <a:solidFill>
                  <a:srgbClr val="424242"/>
                </a:solidFill>
                <a:latin typeface="Arial"/>
                <a:cs typeface="Arial"/>
              </a:rPr>
              <a:t> </a:t>
            </a:r>
            <a:r>
              <a:rPr sz="1200" spc="-5" dirty="0">
                <a:solidFill>
                  <a:srgbClr val="424242"/>
                </a:solidFill>
                <a:latin typeface="Arial"/>
                <a:cs typeface="Arial"/>
              </a:rPr>
              <a:t>function</a:t>
            </a:r>
            <a:endParaRPr sz="1200">
              <a:latin typeface="Arial"/>
              <a:cs typeface="Arial"/>
            </a:endParaRPr>
          </a:p>
        </p:txBody>
      </p:sp>
    </p:spTree>
    <p:extLst>
      <p:ext uri="{BB962C8B-B14F-4D97-AF65-F5344CB8AC3E}">
        <p14:creationId xmlns:p14="http://schemas.microsoft.com/office/powerpoint/2010/main" val="3745492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5" name="object 5"/>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6" name="object 6"/>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7" name="object 7"/>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8" name="object 8"/>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9" name="object 9"/>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0" name="object 10"/>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1" name="object 11"/>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12" name="object 12"/>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13" name="object 13"/>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4" name="object 14"/>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15" name="object 15"/>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16" name="object 16"/>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17" name="object 17"/>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8" name="object 18"/>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9" name="object 19"/>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CCCCCC"/>
            </a:solidFill>
          </a:ln>
        </p:spPr>
        <p:txBody>
          <a:bodyPr wrap="square" lIns="0" tIns="0" rIns="0" bIns="0" rtlCol="0"/>
          <a:lstStyle/>
          <a:p>
            <a:endParaRPr/>
          </a:p>
        </p:txBody>
      </p:sp>
      <p:sp>
        <p:nvSpPr>
          <p:cNvPr id="20" name="object 20"/>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CCCCCC"/>
          </a:solidFill>
        </p:spPr>
        <p:txBody>
          <a:bodyPr wrap="square" lIns="0" tIns="0" rIns="0" bIns="0" rtlCol="0"/>
          <a:lstStyle/>
          <a:p>
            <a:endParaRPr/>
          </a:p>
        </p:txBody>
      </p:sp>
      <p:sp>
        <p:nvSpPr>
          <p:cNvPr id="21" name="object 21"/>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CCCCCC"/>
            </a:solidFill>
          </a:ln>
        </p:spPr>
        <p:txBody>
          <a:bodyPr wrap="square" lIns="0" tIns="0" rIns="0" bIns="0" rtlCol="0"/>
          <a:lstStyle/>
          <a:p>
            <a:endParaRPr/>
          </a:p>
        </p:txBody>
      </p:sp>
      <p:sp>
        <p:nvSpPr>
          <p:cNvPr id="22" name="object 22"/>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CCCCCC"/>
            </a:solidFill>
          </a:ln>
        </p:spPr>
        <p:txBody>
          <a:bodyPr wrap="square" lIns="0" tIns="0" rIns="0" bIns="0" rtlCol="0"/>
          <a:lstStyle/>
          <a:p>
            <a:endParaRPr/>
          </a:p>
        </p:txBody>
      </p:sp>
      <p:sp>
        <p:nvSpPr>
          <p:cNvPr id="23" name="object 23"/>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CCCCCC"/>
          </a:solidFill>
        </p:spPr>
        <p:txBody>
          <a:bodyPr wrap="square" lIns="0" tIns="0" rIns="0" bIns="0" rtlCol="0"/>
          <a:lstStyle/>
          <a:p>
            <a:endParaRPr/>
          </a:p>
        </p:txBody>
      </p:sp>
      <p:sp>
        <p:nvSpPr>
          <p:cNvPr id="24" name="object 24"/>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CCCCCC"/>
            </a:solidFill>
          </a:ln>
        </p:spPr>
        <p:txBody>
          <a:bodyPr wrap="square" lIns="0" tIns="0" rIns="0" bIns="0" rtlCol="0"/>
          <a:lstStyle/>
          <a:p>
            <a:endParaRPr/>
          </a:p>
        </p:txBody>
      </p:sp>
      <p:sp>
        <p:nvSpPr>
          <p:cNvPr id="25" name="object 25"/>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CCCCCC"/>
            </a:solidFill>
          </a:ln>
        </p:spPr>
        <p:txBody>
          <a:bodyPr wrap="square" lIns="0" tIns="0" rIns="0" bIns="0" rtlCol="0"/>
          <a:lstStyle/>
          <a:p>
            <a:endParaRPr/>
          </a:p>
        </p:txBody>
      </p:sp>
      <p:sp>
        <p:nvSpPr>
          <p:cNvPr id="26" name="object 26"/>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CCCCCC"/>
          </a:solidFill>
        </p:spPr>
        <p:txBody>
          <a:bodyPr wrap="square" lIns="0" tIns="0" rIns="0" bIns="0" rtlCol="0"/>
          <a:lstStyle/>
          <a:p>
            <a:endParaRPr/>
          </a:p>
        </p:txBody>
      </p:sp>
      <p:sp>
        <p:nvSpPr>
          <p:cNvPr id="27" name="object 27"/>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CCCCCC"/>
            </a:solidFill>
          </a:ln>
        </p:spPr>
        <p:txBody>
          <a:bodyPr wrap="square" lIns="0" tIns="0" rIns="0" bIns="0" rtlCol="0"/>
          <a:lstStyle/>
          <a:p>
            <a:endParaRPr/>
          </a:p>
        </p:txBody>
      </p:sp>
      <p:sp>
        <p:nvSpPr>
          <p:cNvPr id="28" name="object 28"/>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CCCCCC"/>
            </a:solidFill>
          </a:ln>
        </p:spPr>
        <p:txBody>
          <a:bodyPr wrap="square" lIns="0" tIns="0" rIns="0" bIns="0" rtlCol="0"/>
          <a:lstStyle/>
          <a:p>
            <a:endParaRPr/>
          </a:p>
        </p:txBody>
      </p:sp>
      <p:sp>
        <p:nvSpPr>
          <p:cNvPr id="29" name="object 29"/>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CCCCCC"/>
          </a:solidFill>
        </p:spPr>
        <p:txBody>
          <a:bodyPr wrap="square" lIns="0" tIns="0" rIns="0" bIns="0" rtlCol="0"/>
          <a:lstStyle/>
          <a:p>
            <a:endParaRPr/>
          </a:p>
        </p:txBody>
      </p:sp>
      <p:sp>
        <p:nvSpPr>
          <p:cNvPr id="30" name="object 30"/>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CCCCCC"/>
            </a:solidFill>
          </a:ln>
        </p:spPr>
        <p:txBody>
          <a:bodyPr wrap="square" lIns="0" tIns="0" rIns="0" bIns="0" rtlCol="0"/>
          <a:lstStyle/>
          <a:p>
            <a:endParaRPr/>
          </a:p>
        </p:txBody>
      </p:sp>
      <p:sp>
        <p:nvSpPr>
          <p:cNvPr id="31" name="object 31"/>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CCCCCC"/>
            </a:solidFill>
          </a:ln>
        </p:spPr>
        <p:txBody>
          <a:bodyPr wrap="square" lIns="0" tIns="0" rIns="0" bIns="0" rtlCol="0"/>
          <a:lstStyle/>
          <a:p>
            <a:endParaRPr/>
          </a:p>
        </p:txBody>
      </p:sp>
      <p:sp>
        <p:nvSpPr>
          <p:cNvPr id="32" name="object 32"/>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CCCCCC"/>
          </a:solidFill>
        </p:spPr>
        <p:txBody>
          <a:bodyPr wrap="square" lIns="0" tIns="0" rIns="0" bIns="0" rtlCol="0"/>
          <a:lstStyle/>
          <a:p>
            <a:endParaRPr/>
          </a:p>
        </p:txBody>
      </p:sp>
      <p:sp>
        <p:nvSpPr>
          <p:cNvPr id="33" name="object 33"/>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CCCCCC"/>
            </a:solidFill>
          </a:ln>
        </p:spPr>
        <p:txBody>
          <a:bodyPr wrap="square" lIns="0" tIns="0" rIns="0" bIns="0" rtlCol="0"/>
          <a:lstStyle/>
          <a:p>
            <a:endParaRPr/>
          </a:p>
        </p:txBody>
      </p:sp>
      <p:sp>
        <p:nvSpPr>
          <p:cNvPr id="34" name="object 34"/>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CCCCCC"/>
            </a:solidFill>
          </a:ln>
        </p:spPr>
        <p:txBody>
          <a:bodyPr wrap="square" lIns="0" tIns="0" rIns="0" bIns="0" rtlCol="0"/>
          <a:lstStyle/>
          <a:p>
            <a:endParaRPr/>
          </a:p>
        </p:txBody>
      </p:sp>
      <p:sp>
        <p:nvSpPr>
          <p:cNvPr id="35" name="object 35"/>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CCCCCC"/>
          </a:solidFill>
        </p:spPr>
        <p:txBody>
          <a:bodyPr wrap="square" lIns="0" tIns="0" rIns="0" bIns="0" rtlCol="0"/>
          <a:lstStyle/>
          <a:p>
            <a:endParaRPr/>
          </a:p>
        </p:txBody>
      </p:sp>
      <p:sp>
        <p:nvSpPr>
          <p:cNvPr id="36" name="object 36"/>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CCCCCC"/>
            </a:solidFill>
          </a:ln>
        </p:spPr>
        <p:txBody>
          <a:bodyPr wrap="square" lIns="0" tIns="0" rIns="0" bIns="0" rtlCol="0"/>
          <a:lstStyle/>
          <a:p>
            <a:endParaRPr/>
          </a:p>
        </p:txBody>
      </p:sp>
      <p:sp>
        <p:nvSpPr>
          <p:cNvPr id="37" name="object 37"/>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CCCCCC"/>
            </a:solidFill>
          </a:ln>
        </p:spPr>
        <p:txBody>
          <a:bodyPr wrap="square" lIns="0" tIns="0" rIns="0" bIns="0" rtlCol="0"/>
          <a:lstStyle/>
          <a:p>
            <a:endParaRPr/>
          </a:p>
        </p:txBody>
      </p:sp>
      <p:sp>
        <p:nvSpPr>
          <p:cNvPr id="38" name="object 38"/>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CCCCCC"/>
          </a:solidFill>
        </p:spPr>
        <p:txBody>
          <a:bodyPr wrap="square" lIns="0" tIns="0" rIns="0" bIns="0" rtlCol="0"/>
          <a:lstStyle/>
          <a:p>
            <a:endParaRPr/>
          </a:p>
        </p:txBody>
      </p:sp>
      <p:sp>
        <p:nvSpPr>
          <p:cNvPr id="39" name="object 39"/>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CCCCCC"/>
            </a:solidFill>
          </a:ln>
        </p:spPr>
        <p:txBody>
          <a:bodyPr wrap="square" lIns="0" tIns="0" rIns="0" bIns="0" rtlCol="0"/>
          <a:lstStyle/>
          <a:p>
            <a:endParaRPr/>
          </a:p>
        </p:txBody>
      </p:sp>
      <p:sp>
        <p:nvSpPr>
          <p:cNvPr id="40" name="object 40"/>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CCCCCC"/>
            </a:solidFill>
          </a:ln>
        </p:spPr>
        <p:txBody>
          <a:bodyPr wrap="square" lIns="0" tIns="0" rIns="0" bIns="0" rtlCol="0"/>
          <a:lstStyle/>
          <a:p>
            <a:endParaRPr/>
          </a:p>
        </p:txBody>
      </p:sp>
      <p:sp>
        <p:nvSpPr>
          <p:cNvPr id="41" name="object 41"/>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CCCCCC"/>
          </a:solidFill>
        </p:spPr>
        <p:txBody>
          <a:bodyPr wrap="square" lIns="0" tIns="0" rIns="0" bIns="0" rtlCol="0"/>
          <a:lstStyle/>
          <a:p>
            <a:endParaRPr/>
          </a:p>
        </p:txBody>
      </p:sp>
      <p:sp>
        <p:nvSpPr>
          <p:cNvPr id="42" name="object 42"/>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CCCCCC"/>
            </a:solidFill>
          </a:ln>
        </p:spPr>
        <p:txBody>
          <a:bodyPr wrap="square" lIns="0" tIns="0" rIns="0" bIns="0" rtlCol="0"/>
          <a:lstStyle/>
          <a:p>
            <a:endParaRPr/>
          </a:p>
        </p:txBody>
      </p:sp>
      <p:sp>
        <p:nvSpPr>
          <p:cNvPr id="43" name="object 43"/>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CCCCCC"/>
            </a:solidFill>
          </a:ln>
        </p:spPr>
        <p:txBody>
          <a:bodyPr wrap="square" lIns="0" tIns="0" rIns="0" bIns="0" rtlCol="0"/>
          <a:lstStyle/>
          <a:p>
            <a:endParaRPr/>
          </a:p>
        </p:txBody>
      </p:sp>
      <p:sp>
        <p:nvSpPr>
          <p:cNvPr id="44" name="object 44"/>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CCCCCC"/>
          </a:solidFill>
        </p:spPr>
        <p:txBody>
          <a:bodyPr wrap="square" lIns="0" tIns="0" rIns="0" bIns="0" rtlCol="0"/>
          <a:lstStyle/>
          <a:p>
            <a:endParaRPr/>
          </a:p>
        </p:txBody>
      </p:sp>
      <p:sp>
        <p:nvSpPr>
          <p:cNvPr id="45" name="object 45"/>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CCCCCC"/>
            </a:solidFill>
          </a:ln>
        </p:spPr>
        <p:txBody>
          <a:bodyPr wrap="square" lIns="0" tIns="0" rIns="0" bIns="0" rtlCol="0"/>
          <a:lstStyle/>
          <a:p>
            <a:endParaRPr/>
          </a:p>
        </p:txBody>
      </p:sp>
      <p:sp>
        <p:nvSpPr>
          <p:cNvPr id="46" name="object 46"/>
          <p:cNvSpPr/>
          <p:nvPr/>
        </p:nvSpPr>
        <p:spPr>
          <a:xfrm>
            <a:off x="5148218" y="1918983"/>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47" name="object 47"/>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48" name="object 48"/>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49" name="object 49"/>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CCCCCC"/>
            </a:solidFill>
          </a:ln>
        </p:spPr>
        <p:txBody>
          <a:bodyPr wrap="square" lIns="0" tIns="0" rIns="0" bIns="0" rtlCol="0"/>
          <a:lstStyle/>
          <a:p>
            <a:endParaRPr/>
          </a:p>
        </p:txBody>
      </p:sp>
      <p:sp>
        <p:nvSpPr>
          <p:cNvPr id="50" name="object 50"/>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51" name="object 51"/>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52" name="object 52"/>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CCCCCC"/>
            </a:solidFill>
          </a:ln>
        </p:spPr>
        <p:txBody>
          <a:bodyPr wrap="square" lIns="0" tIns="0" rIns="0" bIns="0" rtlCol="0"/>
          <a:lstStyle/>
          <a:p>
            <a:endParaRPr/>
          </a:p>
        </p:txBody>
      </p:sp>
      <p:sp>
        <p:nvSpPr>
          <p:cNvPr id="53" name="object 53"/>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CCCCCC"/>
          </a:solidFill>
        </p:spPr>
        <p:txBody>
          <a:bodyPr wrap="square" lIns="0" tIns="0" rIns="0" bIns="0" rtlCol="0"/>
          <a:lstStyle/>
          <a:p>
            <a:endParaRPr/>
          </a:p>
        </p:txBody>
      </p:sp>
      <p:sp>
        <p:nvSpPr>
          <p:cNvPr id="54" name="object 54"/>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CCCCCC"/>
            </a:solidFill>
          </a:ln>
        </p:spPr>
        <p:txBody>
          <a:bodyPr wrap="square" lIns="0" tIns="0" rIns="0" bIns="0" rtlCol="0"/>
          <a:lstStyle/>
          <a:p>
            <a:endParaRPr/>
          </a:p>
        </p:txBody>
      </p:sp>
      <p:sp>
        <p:nvSpPr>
          <p:cNvPr id="55" name="object 55"/>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CCCCCC"/>
            </a:solidFill>
          </a:ln>
        </p:spPr>
        <p:txBody>
          <a:bodyPr wrap="square" lIns="0" tIns="0" rIns="0" bIns="0" rtlCol="0"/>
          <a:lstStyle/>
          <a:p>
            <a:endParaRPr/>
          </a:p>
        </p:txBody>
      </p:sp>
      <p:sp>
        <p:nvSpPr>
          <p:cNvPr id="56" name="object 56"/>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CCCCCC"/>
          </a:solidFill>
        </p:spPr>
        <p:txBody>
          <a:bodyPr wrap="square" lIns="0" tIns="0" rIns="0" bIns="0" rtlCol="0"/>
          <a:lstStyle/>
          <a:p>
            <a:endParaRPr/>
          </a:p>
        </p:txBody>
      </p:sp>
      <p:sp>
        <p:nvSpPr>
          <p:cNvPr id="57" name="object 57"/>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CCCCCC"/>
            </a:solidFill>
          </a:ln>
        </p:spPr>
        <p:txBody>
          <a:bodyPr wrap="square" lIns="0" tIns="0" rIns="0" bIns="0" rtlCol="0"/>
          <a:lstStyle/>
          <a:p>
            <a:endParaRPr/>
          </a:p>
        </p:txBody>
      </p:sp>
      <p:sp>
        <p:nvSpPr>
          <p:cNvPr id="58" name="object 58"/>
          <p:cNvSpPr/>
          <p:nvPr/>
        </p:nvSpPr>
        <p:spPr>
          <a:xfrm>
            <a:off x="5148218" y="2841169"/>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59" name="object 59"/>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CCCCCC"/>
          </a:solidFill>
        </p:spPr>
        <p:txBody>
          <a:bodyPr wrap="square" lIns="0" tIns="0" rIns="0" bIns="0" rtlCol="0"/>
          <a:lstStyle/>
          <a:p>
            <a:endParaRPr/>
          </a:p>
        </p:txBody>
      </p:sp>
      <p:sp>
        <p:nvSpPr>
          <p:cNvPr id="60" name="object 60"/>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CCCCCC"/>
            </a:solidFill>
          </a:ln>
        </p:spPr>
        <p:txBody>
          <a:bodyPr wrap="square" lIns="0" tIns="0" rIns="0" bIns="0" rtlCol="0"/>
          <a:lstStyle/>
          <a:p>
            <a:endParaRPr/>
          </a:p>
        </p:txBody>
      </p:sp>
      <p:sp>
        <p:nvSpPr>
          <p:cNvPr id="61" name="object 61"/>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CCCCCC"/>
            </a:solidFill>
          </a:ln>
        </p:spPr>
        <p:txBody>
          <a:bodyPr wrap="square" lIns="0" tIns="0" rIns="0" bIns="0" rtlCol="0"/>
          <a:lstStyle/>
          <a:p>
            <a:endParaRPr/>
          </a:p>
        </p:txBody>
      </p:sp>
      <p:sp>
        <p:nvSpPr>
          <p:cNvPr id="62" name="object 62"/>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63" name="object 63"/>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64" name="object 64"/>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CCCCCC"/>
            </a:solidFill>
          </a:ln>
        </p:spPr>
        <p:txBody>
          <a:bodyPr wrap="square" lIns="0" tIns="0" rIns="0" bIns="0" rtlCol="0"/>
          <a:lstStyle/>
          <a:p>
            <a:endParaRPr/>
          </a:p>
        </p:txBody>
      </p:sp>
      <p:sp>
        <p:nvSpPr>
          <p:cNvPr id="65" name="object 65"/>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CCCCCC"/>
          </a:solidFill>
        </p:spPr>
        <p:txBody>
          <a:bodyPr wrap="square" lIns="0" tIns="0" rIns="0" bIns="0" rtlCol="0"/>
          <a:lstStyle/>
          <a:p>
            <a:endParaRPr/>
          </a:p>
        </p:txBody>
      </p:sp>
      <p:sp>
        <p:nvSpPr>
          <p:cNvPr id="66" name="object 66"/>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CCCCCC"/>
            </a:solidFill>
          </a:ln>
        </p:spPr>
        <p:txBody>
          <a:bodyPr wrap="square" lIns="0" tIns="0" rIns="0" bIns="0" rtlCol="0"/>
          <a:lstStyle/>
          <a:p>
            <a:endParaRPr/>
          </a:p>
        </p:txBody>
      </p:sp>
      <p:sp>
        <p:nvSpPr>
          <p:cNvPr id="67" name="object 67"/>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68" name="object 68"/>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69" name="object 69"/>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70" name="object 70"/>
          <p:cNvSpPr/>
          <p:nvPr/>
        </p:nvSpPr>
        <p:spPr>
          <a:xfrm>
            <a:off x="5148218" y="3763392"/>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71" name="object 71"/>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72" name="object 72"/>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73" name="object 73"/>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74" name="object 74"/>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75" name="object 75"/>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76" name="object 76"/>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CCCCCC"/>
            </a:solidFill>
          </a:ln>
        </p:spPr>
        <p:txBody>
          <a:bodyPr wrap="square" lIns="0" tIns="0" rIns="0" bIns="0" rtlCol="0"/>
          <a:lstStyle/>
          <a:p>
            <a:endParaRPr/>
          </a:p>
        </p:txBody>
      </p:sp>
      <p:sp>
        <p:nvSpPr>
          <p:cNvPr id="77" name="object 77"/>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CCCCCC"/>
          </a:solidFill>
        </p:spPr>
        <p:txBody>
          <a:bodyPr wrap="square" lIns="0" tIns="0" rIns="0" bIns="0" rtlCol="0"/>
          <a:lstStyle/>
          <a:p>
            <a:endParaRPr/>
          </a:p>
        </p:txBody>
      </p:sp>
      <p:sp>
        <p:nvSpPr>
          <p:cNvPr id="78" name="object 78"/>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CCCCCC"/>
            </a:solidFill>
          </a:ln>
        </p:spPr>
        <p:txBody>
          <a:bodyPr wrap="square" lIns="0" tIns="0" rIns="0" bIns="0" rtlCol="0"/>
          <a:lstStyle/>
          <a:p>
            <a:endParaRPr/>
          </a:p>
        </p:txBody>
      </p:sp>
      <p:sp>
        <p:nvSpPr>
          <p:cNvPr id="79" name="object 79"/>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CCCCCC"/>
            </a:solidFill>
          </a:ln>
        </p:spPr>
        <p:txBody>
          <a:bodyPr wrap="square" lIns="0" tIns="0" rIns="0" bIns="0" rtlCol="0"/>
          <a:lstStyle/>
          <a:p>
            <a:endParaRPr/>
          </a:p>
        </p:txBody>
      </p:sp>
      <p:sp>
        <p:nvSpPr>
          <p:cNvPr id="80" name="object 80"/>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CCCCCC"/>
          </a:solidFill>
        </p:spPr>
        <p:txBody>
          <a:bodyPr wrap="square" lIns="0" tIns="0" rIns="0" bIns="0" rtlCol="0"/>
          <a:lstStyle/>
          <a:p>
            <a:endParaRPr/>
          </a:p>
        </p:txBody>
      </p:sp>
      <p:sp>
        <p:nvSpPr>
          <p:cNvPr id="81" name="object 81"/>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CCCCCC"/>
            </a:solidFill>
          </a:ln>
        </p:spPr>
        <p:txBody>
          <a:bodyPr wrap="square" lIns="0" tIns="0" rIns="0" bIns="0" rtlCol="0"/>
          <a:lstStyle/>
          <a:p>
            <a:endParaRPr/>
          </a:p>
        </p:txBody>
      </p:sp>
      <p:sp>
        <p:nvSpPr>
          <p:cNvPr id="82" name="object 82"/>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CCCCCC"/>
            </a:solidFill>
          </a:ln>
        </p:spPr>
        <p:txBody>
          <a:bodyPr wrap="square" lIns="0" tIns="0" rIns="0" bIns="0" rtlCol="0"/>
          <a:lstStyle/>
          <a:p>
            <a:endParaRPr/>
          </a:p>
        </p:txBody>
      </p:sp>
      <p:sp>
        <p:nvSpPr>
          <p:cNvPr id="83" name="object 83"/>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CCCCCC"/>
          </a:solidFill>
        </p:spPr>
        <p:txBody>
          <a:bodyPr wrap="square" lIns="0" tIns="0" rIns="0" bIns="0" rtlCol="0"/>
          <a:lstStyle/>
          <a:p>
            <a:endParaRPr/>
          </a:p>
        </p:txBody>
      </p:sp>
      <p:sp>
        <p:nvSpPr>
          <p:cNvPr id="84" name="object 84"/>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CCCCCC"/>
            </a:solidFill>
          </a:ln>
        </p:spPr>
        <p:txBody>
          <a:bodyPr wrap="square" lIns="0" tIns="0" rIns="0" bIns="0" rtlCol="0"/>
          <a:lstStyle/>
          <a:p>
            <a:endParaRPr/>
          </a:p>
        </p:txBody>
      </p:sp>
      <p:sp>
        <p:nvSpPr>
          <p:cNvPr id="85" name="object 85"/>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CCCCCC"/>
            </a:solidFill>
          </a:ln>
        </p:spPr>
        <p:txBody>
          <a:bodyPr wrap="square" lIns="0" tIns="0" rIns="0" bIns="0" rtlCol="0"/>
          <a:lstStyle/>
          <a:p>
            <a:endParaRPr/>
          </a:p>
        </p:txBody>
      </p:sp>
      <p:sp>
        <p:nvSpPr>
          <p:cNvPr id="86" name="object 86"/>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87" name="object 87"/>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88" name="object 88"/>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CCCCCC"/>
            </a:solidFill>
          </a:ln>
        </p:spPr>
        <p:txBody>
          <a:bodyPr wrap="square" lIns="0" tIns="0" rIns="0" bIns="0" rtlCol="0"/>
          <a:lstStyle/>
          <a:p>
            <a:endParaRPr/>
          </a:p>
        </p:txBody>
      </p:sp>
      <p:sp>
        <p:nvSpPr>
          <p:cNvPr id="89" name="object 89"/>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CCCCCC"/>
          </a:solidFill>
        </p:spPr>
        <p:txBody>
          <a:bodyPr wrap="square" lIns="0" tIns="0" rIns="0" bIns="0" rtlCol="0"/>
          <a:lstStyle/>
          <a:p>
            <a:endParaRPr/>
          </a:p>
        </p:txBody>
      </p:sp>
      <p:sp>
        <p:nvSpPr>
          <p:cNvPr id="90" name="object 90"/>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CCCCCC"/>
            </a:solidFill>
          </a:ln>
        </p:spPr>
        <p:txBody>
          <a:bodyPr wrap="square" lIns="0" tIns="0" rIns="0" bIns="0" rtlCol="0"/>
          <a:lstStyle/>
          <a:p>
            <a:endParaRPr/>
          </a:p>
        </p:txBody>
      </p:sp>
      <p:sp>
        <p:nvSpPr>
          <p:cNvPr id="91" name="object 91"/>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CCCCCC"/>
            </a:solidFill>
          </a:ln>
        </p:spPr>
        <p:txBody>
          <a:bodyPr wrap="square" lIns="0" tIns="0" rIns="0" bIns="0" rtlCol="0"/>
          <a:lstStyle/>
          <a:p>
            <a:endParaRPr/>
          </a:p>
        </p:txBody>
      </p:sp>
      <p:sp>
        <p:nvSpPr>
          <p:cNvPr id="92" name="object 92"/>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CCCCCC"/>
          </a:solidFill>
        </p:spPr>
        <p:txBody>
          <a:bodyPr wrap="square" lIns="0" tIns="0" rIns="0" bIns="0" rtlCol="0"/>
          <a:lstStyle/>
          <a:p>
            <a:endParaRPr/>
          </a:p>
        </p:txBody>
      </p:sp>
      <p:sp>
        <p:nvSpPr>
          <p:cNvPr id="93" name="object 93"/>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CCCCCC"/>
            </a:solidFill>
          </a:ln>
        </p:spPr>
        <p:txBody>
          <a:bodyPr wrap="square" lIns="0" tIns="0" rIns="0" bIns="0" rtlCol="0"/>
          <a:lstStyle/>
          <a:p>
            <a:endParaRPr/>
          </a:p>
        </p:txBody>
      </p:sp>
      <p:sp>
        <p:nvSpPr>
          <p:cNvPr id="94" name="object 94"/>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CCCCCC"/>
            </a:solidFill>
          </a:ln>
        </p:spPr>
        <p:txBody>
          <a:bodyPr wrap="square" lIns="0" tIns="0" rIns="0" bIns="0" rtlCol="0"/>
          <a:lstStyle/>
          <a:p>
            <a:endParaRPr/>
          </a:p>
        </p:txBody>
      </p:sp>
      <p:sp>
        <p:nvSpPr>
          <p:cNvPr id="95" name="object 95"/>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96" name="object 96"/>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97" name="object 97"/>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CCCCCC"/>
            </a:solidFill>
          </a:ln>
        </p:spPr>
        <p:txBody>
          <a:bodyPr wrap="square" lIns="0" tIns="0" rIns="0" bIns="0" rtlCol="0"/>
          <a:lstStyle/>
          <a:p>
            <a:endParaRPr/>
          </a:p>
        </p:txBody>
      </p:sp>
      <p:sp>
        <p:nvSpPr>
          <p:cNvPr id="98" name="object 98"/>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99" name="object 99"/>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00" name="object 100"/>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CCCCCC"/>
            </a:solidFill>
          </a:ln>
        </p:spPr>
        <p:txBody>
          <a:bodyPr wrap="square" lIns="0" tIns="0" rIns="0" bIns="0" rtlCol="0"/>
          <a:lstStyle/>
          <a:p>
            <a:endParaRPr/>
          </a:p>
        </p:txBody>
      </p:sp>
      <p:sp>
        <p:nvSpPr>
          <p:cNvPr id="101" name="object 101"/>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CCCCCC"/>
          </a:solidFill>
        </p:spPr>
        <p:txBody>
          <a:bodyPr wrap="square" lIns="0" tIns="0" rIns="0" bIns="0" rtlCol="0"/>
          <a:lstStyle/>
          <a:p>
            <a:endParaRPr/>
          </a:p>
        </p:txBody>
      </p:sp>
      <p:sp>
        <p:nvSpPr>
          <p:cNvPr id="102" name="object 102"/>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CCCCCC"/>
            </a:solidFill>
          </a:ln>
        </p:spPr>
        <p:txBody>
          <a:bodyPr wrap="square" lIns="0" tIns="0" rIns="0" bIns="0" rtlCol="0"/>
          <a:lstStyle/>
          <a:p>
            <a:endParaRPr/>
          </a:p>
        </p:txBody>
      </p:sp>
      <p:sp>
        <p:nvSpPr>
          <p:cNvPr id="103" name="object 103"/>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104" name="object 104"/>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105" name="object 105"/>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106" name="object 106"/>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CCCCCC"/>
            </a:solidFill>
          </a:ln>
        </p:spPr>
        <p:txBody>
          <a:bodyPr wrap="square" lIns="0" tIns="0" rIns="0" bIns="0" rtlCol="0"/>
          <a:lstStyle/>
          <a:p>
            <a:endParaRPr/>
          </a:p>
        </p:txBody>
      </p:sp>
      <p:sp>
        <p:nvSpPr>
          <p:cNvPr id="107" name="object 107"/>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108" name="object 108"/>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109" name="object 109"/>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110" name="object 110"/>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111" name="object 111"/>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112" name="object 112"/>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CCCCCC"/>
            </a:solidFill>
          </a:ln>
        </p:spPr>
        <p:txBody>
          <a:bodyPr wrap="square" lIns="0" tIns="0" rIns="0" bIns="0" rtlCol="0"/>
          <a:lstStyle/>
          <a:p>
            <a:endParaRPr/>
          </a:p>
        </p:txBody>
      </p:sp>
      <p:sp>
        <p:nvSpPr>
          <p:cNvPr id="113" name="object 113"/>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CCCCCC"/>
          </a:solidFill>
        </p:spPr>
        <p:txBody>
          <a:bodyPr wrap="square" lIns="0" tIns="0" rIns="0" bIns="0" rtlCol="0"/>
          <a:lstStyle/>
          <a:p>
            <a:endParaRPr/>
          </a:p>
        </p:txBody>
      </p:sp>
      <p:sp>
        <p:nvSpPr>
          <p:cNvPr id="114" name="object 114"/>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CCCCCC"/>
            </a:solidFill>
          </a:ln>
        </p:spPr>
        <p:txBody>
          <a:bodyPr wrap="square" lIns="0" tIns="0" rIns="0" bIns="0" rtlCol="0"/>
          <a:lstStyle/>
          <a:p>
            <a:endParaRPr/>
          </a:p>
        </p:txBody>
      </p:sp>
      <p:sp>
        <p:nvSpPr>
          <p:cNvPr id="115" name="object 115"/>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CCCCCC"/>
            </a:solidFill>
          </a:ln>
        </p:spPr>
        <p:txBody>
          <a:bodyPr wrap="square" lIns="0" tIns="0" rIns="0" bIns="0" rtlCol="0"/>
          <a:lstStyle/>
          <a:p>
            <a:endParaRPr/>
          </a:p>
        </p:txBody>
      </p:sp>
      <p:sp>
        <p:nvSpPr>
          <p:cNvPr id="116" name="object 116"/>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CCCCCC"/>
          </a:solidFill>
        </p:spPr>
        <p:txBody>
          <a:bodyPr wrap="square" lIns="0" tIns="0" rIns="0" bIns="0" rtlCol="0"/>
          <a:lstStyle/>
          <a:p>
            <a:endParaRPr/>
          </a:p>
        </p:txBody>
      </p:sp>
      <p:sp>
        <p:nvSpPr>
          <p:cNvPr id="117" name="object 117"/>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CCCCCC"/>
            </a:solidFill>
          </a:ln>
        </p:spPr>
        <p:txBody>
          <a:bodyPr wrap="square" lIns="0" tIns="0" rIns="0" bIns="0" rtlCol="0"/>
          <a:lstStyle/>
          <a:p>
            <a:endParaRPr/>
          </a:p>
        </p:txBody>
      </p:sp>
      <p:sp>
        <p:nvSpPr>
          <p:cNvPr id="118" name="object 118"/>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19" name="object 119"/>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20" name="object 120"/>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21" name="object 121"/>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22" name="object 122"/>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23" name="object 123"/>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24" name="object 124"/>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5" name="object 125"/>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26" name="object 126"/>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27" name="object 127"/>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8" name="object 128"/>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29" name="object 129"/>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30" name="object 130"/>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31" name="object 131"/>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32" name="object 132"/>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33" name="object 133"/>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34" name="object 134"/>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6" name="object 136"/>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7" name="object 137"/>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8" name="object 138"/>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9" name="object 139"/>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40" name="object 140"/>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41" name="object 141"/>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2" name="object 142"/>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3" name="object 143"/>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4" name="object 144"/>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5" name="object 145"/>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6" name="object 146"/>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7" name="object 147"/>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(1)</a:t>
            </a:r>
            <a:endParaRPr sz="1200">
              <a:latin typeface="Arial"/>
              <a:cs typeface="Arial"/>
            </a:endParaRPr>
          </a:p>
        </p:txBody>
      </p:sp>
      <p:sp>
        <p:nvSpPr>
          <p:cNvPr id="148" name="object 148"/>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(2)</a:t>
            </a:r>
            <a:endParaRPr sz="1200">
              <a:latin typeface="Arial"/>
              <a:cs typeface="Arial"/>
            </a:endParaRPr>
          </a:p>
        </p:txBody>
      </p:sp>
      <p:sp>
        <p:nvSpPr>
          <p:cNvPr id="149" name="object 149"/>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(3)</a:t>
            </a:r>
            <a:endParaRPr sz="1200">
              <a:latin typeface="Arial"/>
              <a:cs typeface="Arial"/>
            </a:endParaRPr>
          </a:p>
        </p:txBody>
      </p:sp>
      <p:sp>
        <p:nvSpPr>
          <p:cNvPr id="150" name="object 150"/>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(2)</a:t>
            </a:r>
            <a:endParaRPr sz="1200">
              <a:latin typeface="Arial"/>
              <a:cs typeface="Arial"/>
            </a:endParaRPr>
          </a:p>
        </p:txBody>
      </p:sp>
      <p:sp>
        <p:nvSpPr>
          <p:cNvPr id="151" name="object 151"/>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(3)</a:t>
            </a:r>
            <a:endParaRPr sz="1200">
              <a:latin typeface="Arial"/>
              <a:cs typeface="Arial"/>
            </a:endParaRPr>
          </a:p>
        </p:txBody>
      </p:sp>
      <p:sp>
        <p:nvSpPr>
          <p:cNvPr id="152" name="object 152"/>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solidFill>
                  <a:srgbClr val="999999"/>
                </a:solidFill>
                <a:latin typeface="Arial"/>
                <a:cs typeface="Arial"/>
              </a:rPr>
              <a:t>a</a:t>
            </a:r>
            <a:r>
              <a:rPr sz="1200" dirty="0">
                <a:solidFill>
                  <a:srgbClr val="999999"/>
                </a:solidFill>
                <a:latin typeface="Arial"/>
                <a:cs typeface="Arial"/>
              </a:rPr>
              <a:t>(4)</a:t>
            </a:r>
            <a:endParaRPr sz="1200">
              <a:latin typeface="Arial"/>
              <a:cs typeface="Arial"/>
            </a:endParaRPr>
          </a:p>
        </p:txBody>
      </p:sp>
      <p:sp>
        <p:nvSpPr>
          <p:cNvPr id="153" name="object 153"/>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54" name="object 154"/>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55" name="object 155"/>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56" name="object 156"/>
          <p:cNvSpPr txBox="1"/>
          <p:nvPr/>
        </p:nvSpPr>
        <p:spPr>
          <a:xfrm>
            <a:off x="2584472" y="5834515"/>
            <a:ext cx="4553585" cy="289823"/>
          </a:xfrm>
          <a:prstGeom prst="rect">
            <a:avLst/>
          </a:prstGeom>
        </p:spPr>
        <p:txBody>
          <a:bodyPr vert="horz" wrap="square" lIns="0" tIns="12700" rIns="0" bIns="0" rtlCol="0">
            <a:spAutoFit/>
          </a:bodyPr>
          <a:lstStyle/>
          <a:p>
            <a:pPr marL="12700">
              <a:spcBef>
                <a:spcPts val="100"/>
              </a:spcBef>
            </a:pPr>
            <a:r>
              <a:rPr spc="185" dirty="0">
                <a:solidFill>
                  <a:srgbClr val="CC0000"/>
                </a:solidFill>
                <a:latin typeface="Calibri"/>
                <a:cs typeface="Calibri"/>
              </a:rPr>
              <a:t>Input</a:t>
            </a:r>
            <a:r>
              <a:rPr spc="75" dirty="0">
                <a:solidFill>
                  <a:srgbClr val="CC0000"/>
                </a:solidFill>
                <a:latin typeface="Calibri"/>
                <a:cs typeface="Calibri"/>
              </a:rPr>
              <a:t> </a:t>
            </a:r>
            <a:r>
              <a:rPr spc="191" dirty="0">
                <a:solidFill>
                  <a:srgbClr val="CC0000"/>
                </a:solidFill>
                <a:latin typeface="Calibri"/>
                <a:cs typeface="Calibri"/>
              </a:rPr>
              <a:t>vector</a:t>
            </a:r>
            <a:r>
              <a:rPr spc="75" dirty="0">
                <a:solidFill>
                  <a:srgbClr val="CC0000"/>
                </a:solidFill>
                <a:latin typeface="Calibri"/>
                <a:cs typeface="Calibri"/>
              </a:rPr>
              <a:t> </a:t>
            </a:r>
            <a:r>
              <a:rPr spc="135" dirty="0">
                <a:solidFill>
                  <a:srgbClr val="CC0000"/>
                </a:solidFill>
                <a:latin typeface="Calibri"/>
                <a:cs typeface="Calibri"/>
              </a:rPr>
              <a:t>is</a:t>
            </a:r>
            <a:r>
              <a:rPr spc="75" dirty="0">
                <a:solidFill>
                  <a:srgbClr val="CC0000"/>
                </a:solidFill>
                <a:latin typeface="Calibri"/>
                <a:cs typeface="Calibri"/>
              </a:rPr>
              <a:t> </a:t>
            </a:r>
            <a:r>
              <a:rPr spc="225" dirty="0">
                <a:solidFill>
                  <a:srgbClr val="CC0000"/>
                </a:solidFill>
                <a:latin typeface="Calibri"/>
                <a:cs typeface="Calibri"/>
              </a:rPr>
              <a:t>passed</a:t>
            </a:r>
            <a:r>
              <a:rPr spc="75" dirty="0">
                <a:solidFill>
                  <a:srgbClr val="CC0000"/>
                </a:solidFill>
                <a:latin typeface="Calibri"/>
                <a:cs typeface="Calibri"/>
              </a:rPr>
              <a:t> </a:t>
            </a:r>
            <a:r>
              <a:rPr spc="160" dirty="0">
                <a:solidFill>
                  <a:srgbClr val="CC0000"/>
                </a:solidFill>
                <a:latin typeface="Calibri"/>
                <a:cs typeface="Calibri"/>
              </a:rPr>
              <a:t>into</a:t>
            </a:r>
            <a:r>
              <a:rPr spc="75" dirty="0">
                <a:solidFill>
                  <a:srgbClr val="CC0000"/>
                </a:solidFill>
                <a:latin typeface="Calibri"/>
                <a:cs typeface="Calibri"/>
              </a:rPr>
              <a:t> </a:t>
            </a:r>
            <a:r>
              <a:rPr spc="185" dirty="0">
                <a:solidFill>
                  <a:srgbClr val="CC0000"/>
                </a:solidFill>
                <a:latin typeface="Calibri"/>
                <a:cs typeface="Calibri"/>
              </a:rPr>
              <a:t>the</a:t>
            </a:r>
            <a:r>
              <a:rPr spc="75" dirty="0">
                <a:solidFill>
                  <a:srgbClr val="CC0000"/>
                </a:solidFill>
                <a:latin typeface="Calibri"/>
                <a:cs typeface="Calibri"/>
              </a:rPr>
              <a:t> </a:t>
            </a:r>
            <a:r>
              <a:rPr spc="204" dirty="0">
                <a:solidFill>
                  <a:srgbClr val="CC0000"/>
                </a:solidFill>
                <a:latin typeface="Calibri"/>
                <a:cs typeface="Calibri"/>
              </a:rPr>
              <a:t>network</a:t>
            </a:r>
            <a:endParaRPr>
              <a:latin typeface="Calibri"/>
              <a:cs typeface="Calibri"/>
            </a:endParaRPr>
          </a:p>
        </p:txBody>
      </p:sp>
      <p:sp>
        <p:nvSpPr>
          <p:cNvPr id="157" name="object 157"/>
          <p:cNvSpPr/>
          <p:nvPr/>
        </p:nvSpPr>
        <p:spPr>
          <a:xfrm>
            <a:off x="2126918" y="3723341"/>
            <a:ext cx="470535" cy="2101851"/>
          </a:xfrm>
          <a:custGeom>
            <a:avLst/>
            <a:gdLst/>
            <a:ahLst/>
            <a:cxnLst/>
            <a:rect l="l" t="t" r="r" b="b"/>
            <a:pathLst>
              <a:path w="470534" h="2101850">
                <a:moveTo>
                  <a:pt x="470084" y="2101695"/>
                </a:moveTo>
                <a:lnTo>
                  <a:pt x="445565" y="2048300"/>
                </a:lnTo>
                <a:lnTo>
                  <a:pt x="411082" y="1981507"/>
                </a:lnTo>
                <a:lnTo>
                  <a:pt x="390789" y="1943680"/>
                </a:lnTo>
                <a:lnTo>
                  <a:pt x="368829" y="1903219"/>
                </a:lnTo>
                <a:lnTo>
                  <a:pt x="345477" y="1860359"/>
                </a:lnTo>
                <a:lnTo>
                  <a:pt x="321006" y="1815339"/>
                </a:lnTo>
                <a:lnTo>
                  <a:pt x="295691" y="1768398"/>
                </a:lnTo>
                <a:lnTo>
                  <a:pt x="269807" y="1719772"/>
                </a:lnTo>
                <a:lnTo>
                  <a:pt x="243629" y="1669701"/>
                </a:lnTo>
                <a:lnTo>
                  <a:pt x="217431" y="1618421"/>
                </a:lnTo>
                <a:lnTo>
                  <a:pt x="191488" y="1566171"/>
                </a:lnTo>
                <a:lnTo>
                  <a:pt x="166074" y="1513189"/>
                </a:lnTo>
                <a:lnTo>
                  <a:pt x="141464" y="1459712"/>
                </a:lnTo>
                <a:lnTo>
                  <a:pt x="117933" y="1405979"/>
                </a:lnTo>
                <a:lnTo>
                  <a:pt x="95755" y="1352227"/>
                </a:lnTo>
                <a:lnTo>
                  <a:pt x="75205" y="1298695"/>
                </a:lnTo>
                <a:lnTo>
                  <a:pt x="56557" y="1245620"/>
                </a:lnTo>
                <a:lnTo>
                  <a:pt x="40086" y="1193240"/>
                </a:lnTo>
                <a:lnTo>
                  <a:pt x="26067" y="1141794"/>
                </a:lnTo>
                <a:lnTo>
                  <a:pt x="14774" y="1091518"/>
                </a:lnTo>
                <a:lnTo>
                  <a:pt x="6482" y="1042652"/>
                </a:lnTo>
                <a:lnTo>
                  <a:pt x="1466" y="995432"/>
                </a:lnTo>
                <a:lnTo>
                  <a:pt x="0" y="950098"/>
                </a:lnTo>
                <a:lnTo>
                  <a:pt x="2126" y="906862"/>
                </a:lnTo>
                <a:lnTo>
                  <a:pt x="7571" y="862478"/>
                </a:lnTo>
                <a:lnTo>
                  <a:pt x="16086" y="817112"/>
                </a:lnTo>
                <a:lnTo>
                  <a:pt x="27424" y="770931"/>
                </a:lnTo>
                <a:lnTo>
                  <a:pt x="41338" y="724102"/>
                </a:lnTo>
                <a:lnTo>
                  <a:pt x="57580" y="676791"/>
                </a:lnTo>
                <a:lnTo>
                  <a:pt x="75903" y="629166"/>
                </a:lnTo>
                <a:lnTo>
                  <a:pt x="96058" y="581393"/>
                </a:lnTo>
                <a:lnTo>
                  <a:pt x="117799" y="533639"/>
                </a:lnTo>
                <a:lnTo>
                  <a:pt x="140878" y="486071"/>
                </a:lnTo>
                <a:lnTo>
                  <a:pt x="165047" y="438855"/>
                </a:lnTo>
                <a:lnTo>
                  <a:pt x="190059" y="392159"/>
                </a:lnTo>
                <a:lnTo>
                  <a:pt x="215667" y="346149"/>
                </a:lnTo>
                <a:lnTo>
                  <a:pt x="243792" y="297261"/>
                </a:lnTo>
                <a:lnTo>
                  <a:pt x="272011" y="249588"/>
                </a:lnTo>
                <a:lnTo>
                  <a:pt x="300009" y="203340"/>
                </a:lnTo>
                <a:lnTo>
                  <a:pt x="327470" y="158727"/>
                </a:lnTo>
                <a:lnTo>
                  <a:pt x="354081" y="115960"/>
                </a:lnTo>
                <a:lnTo>
                  <a:pt x="379526" y="75249"/>
                </a:lnTo>
                <a:lnTo>
                  <a:pt x="388703" y="60561"/>
                </a:lnTo>
                <a:lnTo>
                  <a:pt x="397655" y="46203"/>
                </a:lnTo>
                <a:lnTo>
                  <a:pt x="406366" y="32187"/>
                </a:lnTo>
                <a:lnTo>
                  <a:pt x="414819" y="18524"/>
                </a:lnTo>
                <a:lnTo>
                  <a:pt x="417591" y="14024"/>
                </a:lnTo>
                <a:lnTo>
                  <a:pt x="420319" y="9599"/>
                </a:lnTo>
                <a:lnTo>
                  <a:pt x="422999" y="5224"/>
                </a:lnTo>
                <a:lnTo>
                  <a:pt x="426189" y="0"/>
                </a:lnTo>
              </a:path>
            </a:pathLst>
          </a:custGeom>
          <a:ln w="38099">
            <a:solidFill>
              <a:srgbClr val="CC0000"/>
            </a:solidFill>
          </a:ln>
        </p:spPr>
        <p:txBody>
          <a:bodyPr wrap="square" lIns="0" tIns="0" rIns="0" bIns="0" rtlCol="0"/>
          <a:lstStyle/>
          <a:p>
            <a:endParaRPr/>
          </a:p>
        </p:txBody>
      </p:sp>
      <p:sp>
        <p:nvSpPr>
          <p:cNvPr id="158" name="object 158"/>
          <p:cNvSpPr/>
          <p:nvPr/>
        </p:nvSpPr>
        <p:spPr>
          <a:xfrm>
            <a:off x="2475725" y="3638993"/>
            <a:ext cx="133079" cy="1617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46594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5" name="object 5"/>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6" name="object 6"/>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7" name="object 7"/>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8" name="object 8"/>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9" name="object 9"/>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0" name="object 10"/>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1" name="object 11"/>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12" name="object 12"/>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13" name="object 13"/>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4" name="object 14"/>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15" name="object 15"/>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16" name="object 16"/>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17" name="object 17"/>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8" name="object 18"/>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9" name="object 19"/>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0" name="object 20"/>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1" name="object 21"/>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22" name="object 22"/>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23" name="object 23"/>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24" name="object 24"/>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25" name="object 25"/>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26" name="object 26"/>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27" name="object 27"/>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28" name="object 28"/>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29" name="object 29"/>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0" name="object 30"/>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2" name="object 32"/>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3" name="object 33"/>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35" name="object 35"/>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6" name="object 36"/>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8" name="object 38"/>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9" name="object 39"/>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1" name="object 41"/>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42" name="object 42"/>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44" name="object 44"/>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45" name="object 45"/>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46" name="object 46"/>
          <p:cNvSpPr/>
          <p:nvPr/>
        </p:nvSpPr>
        <p:spPr>
          <a:xfrm>
            <a:off x="5148218" y="1918983"/>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47" name="object 47"/>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48" name="object 48"/>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49" name="object 49"/>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CCCCCC"/>
            </a:solidFill>
          </a:ln>
        </p:spPr>
        <p:txBody>
          <a:bodyPr wrap="square" lIns="0" tIns="0" rIns="0" bIns="0" rtlCol="0"/>
          <a:lstStyle/>
          <a:p>
            <a:endParaRPr/>
          </a:p>
        </p:txBody>
      </p:sp>
      <p:sp>
        <p:nvSpPr>
          <p:cNvPr id="50" name="object 50"/>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51" name="object 51"/>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52" name="object 52"/>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CCCCCC"/>
            </a:solidFill>
          </a:ln>
        </p:spPr>
        <p:txBody>
          <a:bodyPr wrap="square" lIns="0" tIns="0" rIns="0" bIns="0" rtlCol="0"/>
          <a:lstStyle/>
          <a:p>
            <a:endParaRPr/>
          </a:p>
        </p:txBody>
      </p:sp>
      <p:sp>
        <p:nvSpPr>
          <p:cNvPr id="53" name="object 53"/>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CCCCCC"/>
          </a:solidFill>
        </p:spPr>
        <p:txBody>
          <a:bodyPr wrap="square" lIns="0" tIns="0" rIns="0" bIns="0" rtlCol="0"/>
          <a:lstStyle/>
          <a:p>
            <a:endParaRPr/>
          </a:p>
        </p:txBody>
      </p:sp>
      <p:sp>
        <p:nvSpPr>
          <p:cNvPr id="54" name="object 54"/>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CCCCCC"/>
            </a:solidFill>
          </a:ln>
        </p:spPr>
        <p:txBody>
          <a:bodyPr wrap="square" lIns="0" tIns="0" rIns="0" bIns="0" rtlCol="0"/>
          <a:lstStyle/>
          <a:p>
            <a:endParaRPr/>
          </a:p>
        </p:txBody>
      </p:sp>
      <p:sp>
        <p:nvSpPr>
          <p:cNvPr id="55" name="object 55"/>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CCCCCC"/>
            </a:solidFill>
          </a:ln>
        </p:spPr>
        <p:txBody>
          <a:bodyPr wrap="square" lIns="0" tIns="0" rIns="0" bIns="0" rtlCol="0"/>
          <a:lstStyle/>
          <a:p>
            <a:endParaRPr/>
          </a:p>
        </p:txBody>
      </p:sp>
      <p:sp>
        <p:nvSpPr>
          <p:cNvPr id="56" name="object 56"/>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CCCCCC"/>
          </a:solidFill>
        </p:spPr>
        <p:txBody>
          <a:bodyPr wrap="square" lIns="0" tIns="0" rIns="0" bIns="0" rtlCol="0"/>
          <a:lstStyle/>
          <a:p>
            <a:endParaRPr/>
          </a:p>
        </p:txBody>
      </p:sp>
      <p:sp>
        <p:nvSpPr>
          <p:cNvPr id="57" name="object 57"/>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CCCCCC"/>
            </a:solidFill>
          </a:ln>
        </p:spPr>
        <p:txBody>
          <a:bodyPr wrap="square" lIns="0" tIns="0" rIns="0" bIns="0" rtlCol="0"/>
          <a:lstStyle/>
          <a:p>
            <a:endParaRPr/>
          </a:p>
        </p:txBody>
      </p:sp>
      <p:sp>
        <p:nvSpPr>
          <p:cNvPr id="58" name="object 58"/>
          <p:cNvSpPr/>
          <p:nvPr/>
        </p:nvSpPr>
        <p:spPr>
          <a:xfrm>
            <a:off x="5148218" y="2841169"/>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59" name="object 59"/>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CCCCCC"/>
          </a:solidFill>
        </p:spPr>
        <p:txBody>
          <a:bodyPr wrap="square" lIns="0" tIns="0" rIns="0" bIns="0" rtlCol="0"/>
          <a:lstStyle/>
          <a:p>
            <a:endParaRPr/>
          </a:p>
        </p:txBody>
      </p:sp>
      <p:sp>
        <p:nvSpPr>
          <p:cNvPr id="60" name="object 60"/>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CCCCCC"/>
            </a:solidFill>
          </a:ln>
        </p:spPr>
        <p:txBody>
          <a:bodyPr wrap="square" lIns="0" tIns="0" rIns="0" bIns="0" rtlCol="0"/>
          <a:lstStyle/>
          <a:p>
            <a:endParaRPr/>
          </a:p>
        </p:txBody>
      </p:sp>
      <p:sp>
        <p:nvSpPr>
          <p:cNvPr id="61" name="object 61"/>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CCCCCC"/>
            </a:solidFill>
          </a:ln>
        </p:spPr>
        <p:txBody>
          <a:bodyPr wrap="square" lIns="0" tIns="0" rIns="0" bIns="0" rtlCol="0"/>
          <a:lstStyle/>
          <a:p>
            <a:endParaRPr/>
          </a:p>
        </p:txBody>
      </p:sp>
      <p:sp>
        <p:nvSpPr>
          <p:cNvPr id="62" name="object 62"/>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63" name="object 63"/>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64" name="object 64"/>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CCCCCC"/>
            </a:solidFill>
          </a:ln>
        </p:spPr>
        <p:txBody>
          <a:bodyPr wrap="square" lIns="0" tIns="0" rIns="0" bIns="0" rtlCol="0"/>
          <a:lstStyle/>
          <a:p>
            <a:endParaRPr/>
          </a:p>
        </p:txBody>
      </p:sp>
      <p:sp>
        <p:nvSpPr>
          <p:cNvPr id="65" name="object 65"/>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CCCCCC"/>
          </a:solidFill>
        </p:spPr>
        <p:txBody>
          <a:bodyPr wrap="square" lIns="0" tIns="0" rIns="0" bIns="0" rtlCol="0"/>
          <a:lstStyle/>
          <a:p>
            <a:endParaRPr/>
          </a:p>
        </p:txBody>
      </p:sp>
      <p:sp>
        <p:nvSpPr>
          <p:cNvPr id="66" name="object 66"/>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CCCCCC"/>
            </a:solidFill>
          </a:ln>
        </p:spPr>
        <p:txBody>
          <a:bodyPr wrap="square" lIns="0" tIns="0" rIns="0" bIns="0" rtlCol="0"/>
          <a:lstStyle/>
          <a:p>
            <a:endParaRPr/>
          </a:p>
        </p:txBody>
      </p:sp>
      <p:sp>
        <p:nvSpPr>
          <p:cNvPr id="67" name="object 67"/>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68" name="object 68"/>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69" name="object 69"/>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70" name="object 70"/>
          <p:cNvSpPr/>
          <p:nvPr/>
        </p:nvSpPr>
        <p:spPr>
          <a:xfrm>
            <a:off x="5148218" y="3763392"/>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71" name="object 71"/>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72" name="object 72"/>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73" name="object 73"/>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74" name="object 74"/>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75" name="object 75"/>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76" name="object 76"/>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CCCCCC"/>
            </a:solidFill>
          </a:ln>
        </p:spPr>
        <p:txBody>
          <a:bodyPr wrap="square" lIns="0" tIns="0" rIns="0" bIns="0" rtlCol="0"/>
          <a:lstStyle/>
          <a:p>
            <a:endParaRPr/>
          </a:p>
        </p:txBody>
      </p:sp>
      <p:sp>
        <p:nvSpPr>
          <p:cNvPr id="77" name="object 77"/>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CCCCCC"/>
          </a:solidFill>
        </p:spPr>
        <p:txBody>
          <a:bodyPr wrap="square" lIns="0" tIns="0" rIns="0" bIns="0" rtlCol="0"/>
          <a:lstStyle/>
          <a:p>
            <a:endParaRPr/>
          </a:p>
        </p:txBody>
      </p:sp>
      <p:sp>
        <p:nvSpPr>
          <p:cNvPr id="78" name="object 78"/>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CCCCCC"/>
            </a:solidFill>
          </a:ln>
        </p:spPr>
        <p:txBody>
          <a:bodyPr wrap="square" lIns="0" tIns="0" rIns="0" bIns="0" rtlCol="0"/>
          <a:lstStyle/>
          <a:p>
            <a:endParaRPr/>
          </a:p>
        </p:txBody>
      </p:sp>
      <p:sp>
        <p:nvSpPr>
          <p:cNvPr id="79" name="object 79"/>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CCCCCC"/>
            </a:solidFill>
          </a:ln>
        </p:spPr>
        <p:txBody>
          <a:bodyPr wrap="square" lIns="0" tIns="0" rIns="0" bIns="0" rtlCol="0"/>
          <a:lstStyle/>
          <a:p>
            <a:endParaRPr/>
          </a:p>
        </p:txBody>
      </p:sp>
      <p:sp>
        <p:nvSpPr>
          <p:cNvPr id="80" name="object 80"/>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CCCCCC"/>
          </a:solidFill>
        </p:spPr>
        <p:txBody>
          <a:bodyPr wrap="square" lIns="0" tIns="0" rIns="0" bIns="0" rtlCol="0"/>
          <a:lstStyle/>
          <a:p>
            <a:endParaRPr/>
          </a:p>
        </p:txBody>
      </p:sp>
      <p:sp>
        <p:nvSpPr>
          <p:cNvPr id="81" name="object 81"/>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CCCCCC"/>
            </a:solidFill>
          </a:ln>
        </p:spPr>
        <p:txBody>
          <a:bodyPr wrap="square" lIns="0" tIns="0" rIns="0" bIns="0" rtlCol="0"/>
          <a:lstStyle/>
          <a:p>
            <a:endParaRPr/>
          </a:p>
        </p:txBody>
      </p:sp>
      <p:sp>
        <p:nvSpPr>
          <p:cNvPr id="82" name="object 82"/>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CCCCCC"/>
            </a:solidFill>
          </a:ln>
        </p:spPr>
        <p:txBody>
          <a:bodyPr wrap="square" lIns="0" tIns="0" rIns="0" bIns="0" rtlCol="0"/>
          <a:lstStyle/>
          <a:p>
            <a:endParaRPr/>
          </a:p>
        </p:txBody>
      </p:sp>
      <p:sp>
        <p:nvSpPr>
          <p:cNvPr id="83" name="object 83"/>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CCCCCC"/>
          </a:solidFill>
        </p:spPr>
        <p:txBody>
          <a:bodyPr wrap="square" lIns="0" tIns="0" rIns="0" bIns="0" rtlCol="0"/>
          <a:lstStyle/>
          <a:p>
            <a:endParaRPr/>
          </a:p>
        </p:txBody>
      </p:sp>
      <p:sp>
        <p:nvSpPr>
          <p:cNvPr id="84" name="object 84"/>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CCCCCC"/>
            </a:solidFill>
          </a:ln>
        </p:spPr>
        <p:txBody>
          <a:bodyPr wrap="square" lIns="0" tIns="0" rIns="0" bIns="0" rtlCol="0"/>
          <a:lstStyle/>
          <a:p>
            <a:endParaRPr/>
          </a:p>
        </p:txBody>
      </p:sp>
      <p:sp>
        <p:nvSpPr>
          <p:cNvPr id="85" name="object 85"/>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CCCCCC"/>
            </a:solidFill>
          </a:ln>
        </p:spPr>
        <p:txBody>
          <a:bodyPr wrap="square" lIns="0" tIns="0" rIns="0" bIns="0" rtlCol="0"/>
          <a:lstStyle/>
          <a:p>
            <a:endParaRPr/>
          </a:p>
        </p:txBody>
      </p:sp>
      <p:sp>
        <p:nvSpPr>
          <p:cNvPr id="86" name="object 86"/>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87" name="object 87"/>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88" name="object 88"/>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CCCCCC"/>
            </a:solidFill>
          </a:ln>
        </p:spPr>
        <p:txBody>
          <a:bodyPr wrap="square" lIns="0" tIns="0" rIns="0" bIns="0" rtlCol="0"/>
          <a:lstStyle/>
          <a:p>
            <a:endParaRPr/>
          </a:p>
        </p:txBody>
      </p:sp>
      <p:sp>
        <p:nvSpPr>
          <p:cNvPr id="89" name="object 89"/>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CCCCCC"/>
          </a:solidFill>
        </p:spPr>
        <p:txBody>
          <a:bodyPr wrap="square" lIns="0" tIns="0" rIns="0" bIns="0" rtlCol="0"/>
          <a:lstStyle/>
          <a:p>
            <a:endParaRPr/>
          </a:p>
        </p:txBody>
      </p:sp>
      <p:sp>
        <p:nvSpPr>
          <p:cNvPr id="90" name="object 90"/>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CCCCCC"/>
            </a:solidFill>
          </a:ln>
        </p:spPr>
        <p:txBody>
          <a:bodyPr wrap="square" lIns="0" tIns="0" rIns="0" bIns="0" rtlCol="0"/>
          <a:lstStyle/>
          <a:p>
            <a:endParaRPr/>
          </a:p>
        </p:txBody>
      </p:sp>
      <p:sp>
        <p:nvSpPr>
          <p:cNvPr id="91" name="object 91"/>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CCCCCC"/>
            </a:solidFill>
          </a:ln>
        </p:spPr>
        <p:txBody>
          <a:bodyPr wrap="square" lIns="0" tIns="0" rIns="0" bIns="0" rtlCol="0"/>
          <a:lstStyle/>
          <a:p>
            <a:endParaRPr/>
          </a:p>
        </p:txBody>
      </p:sp>
      <p:sp>
        <p:nvSpPr>
          <p:cNvPr id="92" name="object 92"/>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CCCCCC"/>
          </a:solidFill>
        </p:spPr>
        <p:txBody>
          <a:bodyPr wrap="square" lIns="0" tIns="0" rIns="0" bIns="0" rtlCol="0"/>
          <a:lstStyle/>
          <a:p>
            <a:endParaRPr/>
          </a:p>
        </p:txBody>
      </p:sp>
      <p:sp>
        <p:nvSpPr>
          <p:cNvPr id="93" name="object 93"/>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CCCCCC"/>
            </a:solidFill>
          </a:ln>
        </p:spPr>
        <p:txBody>
          <a:bodyPr wrap="square" lIns="0" tIns="0" rIns="0" bIns="0" rtlCol="0"/>
          <a:lstStyle/>
          <a:p>
            <a:endParaRPr/>
          </a:p>
        </p:txBody>
      </p:sp>
      <p:sp>
        <p:nvSpPr>
          <p:cNvPr id="94" name="object 94"/>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CCCCCC"/>
            </a:solidFill>
          </a:ln>
        </p:spPr>
        <p:txBody>
          <a:bodyPr wrap="square" lIns="0" tIns="0" rIns="0" bIns="0" rtlCol="0"/>
          <a:lstStyle/>
          <a:p>
            <a:endParaRPr/>
          </a:p>
        </p:txBody>
      </p:sp>
      <p:sp>
        <p:nvSpPr>
          <p:cNvPr id="95" name="object 95"/>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96" name="object 96"/>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97" name="object 97"/>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CCCCCC"/>
            </a:solidFill>
          </a:ln>
        </p:spPr>
        <p:txBody>
          <a:bodyPr wrap="square" lIns="0" tIns="0" rIns="0" bIns="0" rtlCol="0"/>
          <a:lstStyle/>
          <a:p>
            <a:endParaRPr/>
          </a:p>
        </p:txBody>
      </p:sp>
      <p:sp>
        <p:nvSpPr>
          <p:cNvPr id="98" name="object 98"/>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99" name="object 99"/>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00" name="object 100"/>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CCCCCC"/>
            </a:solidFill>
          </a:ln>
        </p:spPr>
        <p:txBody>
          <a:bodyPr wrap="square" lIns="0" tIns="0" rIns="0" bIns="0" rtlCol="0"/>
          <a:lstStyle/>
          <a:p>
            <a:endParaRPr/>
          </a:p>
        </p:txBody>
      </p:sp>
      <p:sp>
        <p:nvSpPr>
          <p:cNvPr id="101" name="object 101"/>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CCCCCC"/>
          </a:solidFill>
        </p:spPr>
        <p:txBody>
          <a:bodyPr wrap="square" lIns="0" tIns="0" rIns="0" bIns="0" rtlCol="0"/>
          <a:lstStyle/>
          <a:p>
            <a:endParaRPr/>
          </a:p>
        </p:txBody>
      </p:sp>
      <p:sp>
        <p:nvSpPr>
          <p:cNvPr id="102" name="object 102"/>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CCCCCC"/>
            </a:solidFill>
          </a:ln>
        </p:spPr>
        <p:txBody>
          <a:bodyPr wrap="square" lIns="0" tIns="0" rIns="0" bIns="0" rtlCol="0"/>
          <a:lstStyle/>
          <a:p>
            <a:endParaRPr/>
          </a:p>
        </p:txBody>
      </p:sp>
      <p:sp>
        <p:nvSpPr>
          <p:cNvPr id="103" name="object 103"/>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104" name="object 104"/>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105" name="object 105"/>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106" name="object 106"/>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CCCCCC"/>
            </a:solidFill>
          </a:ln>
        </p:spPr>
        <p:txBody>
          <a:bodyPr wrap="square" lIns="0" tIns="0" rIns="0" bIns="0" rtlCol="0"/>
          <a:lstStyle/>
          <a:p>
            <a:endParaRPr/>
          </a:p>
        </p:txBody>
      </p:sp>
      <p:sp>
        <p:nvSpPr>
          <p:cNvPr id="107" name="object 107"/>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108" name="object 108"/>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109" name="object 109"/>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110" name="object 110"/>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111" name="object 111"/>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112" name="object 112"/>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CCCCCC"/>
            </a:solidFill>
          </a:ln>
        </p:spPr>
        <p:txBody>
          <a:bodyPr wrap="square" lIns="0" tIns="0" rIns="0" bIns="0" rtlCol="0"/>
          <a:lstStyle/>
          <a:p>
            <a:endParaRPr/>
          </a:p>
        </p:txBody>
      </p:sp>
      <p:sp>
        <p:nvSpPr>
          <p:cNvPr id="113" name="object 113"/>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CCCCCC"/>
          </a:solidFill>
        </p:spPr>
        <p:txBody>
          <a:bodyPr wrap="square" lIns="0" tIns="0" rIns="0" bIns="0" rtlCol="0"/>
          <a:lstStyle/>
          <a:p>
            <a:endParaRPr/>
          </a:p>
        </p:txBody>
      </p:sp>
      <p:sp>
        <p:nvSpPr>
          <p:cNvPr id="114" name="object 114"/>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CCCCCC"/>
            </a:solidFill>
          </a:ln>
        </p:spPr>
        <p:txBody>
          <a:bodyPr wrap="square" lIns="0" tIns="0" rIns="0" bIns="0" rtlCol="0"/>
          <a:lstStyle/>
          <a:p>
            <a:endParaRPr/>
          </a:p>
        </p:txBody>
      </p:sp>
      <p:sp>
        <p:nvSpPr>
          <p:cNvPr id="115" name="object 115"/>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CCCCCC"/>
            </a:solidFill>
          </a:ln>
        </p:spPr>
        <p:txBody>
          <a:bodyPr wrap="square" lIns="0" tIns="0" rIns="0" bIns="0" rtlCol="0"/>
          <a:lstStyle/>
          <a:p>
            <a:endParaRPr/>
          </a:p>
        </p:txBody>
      </p:sp>
      <p:sp>
        <p:nvSpPr>
          <p:cNvPr id="116" name="object 116"/>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CCCCCC"/>
          </a:solidFill>
        </p:spPr>
        <p:txBody>
          <a:bodyPr wrap="square" lIns="0" tIns="0" rIns="0" bIns="0" rtlCol="0"/>
          <a:lstStyle/>
          <a:p>
            <a:endParaRPr/>
          </a:p>
        </p:txBody>
      </p:sp>
      <p:sp>
        <p:nvSpPr>
          <p:cNvPr id="117" name="object 117"/>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CCCCCC"/>
            </a:solidFill>
          </a:ln>
        </p:spPr>
        <p:txBody>
          <a:bodyPr wrap="square" lIns="0" tIns="0" rIns="0" bIns="0" rtlCol="0"/>
          <a:lstStyle/>
          <a:p>
            <a:endParaRPr/>
          </a:p>
        </p:txBody>
      </p:sp>
      <p:sp>
        <p:nvSpPr>
          <p:cNvPr id="118" name="object 118"/>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19" name="object 119"/>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20" name="object 120"/>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21" name="object 121"/>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22" name="object 122"/>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23" name="object 123"/>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24" name="object 124"/>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5" name="object 125"/>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26" name="object 126"/>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27" name="object 127"/>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8" name="object 128"/>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29" name="object 129"/>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30" name="object 130"/>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31" name="object 131"/>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32" name="object 132"/>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33" name="object 133"/>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34" name="object 134"/>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35" name="object 135"/>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36" name="object 136"/>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7" name="object 137"/>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8" name="object 138"/>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9" name="object 139"/>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40" name="object 140"/>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42" name="object 142"/>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3" name="object 143"/>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4" name="object 144"/>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5" name="object 145"/>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46" name="object 146"/>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7" name="object 147"/>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8" name="object 148"/>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9" name="object 149"/>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(2)</a:t>
            </a:r>
            <a:endParaRPr sz="1200">
              <a:latin typeface="Arial"/>
              <a:cs typeface="Arial"/>
            </a:endParaRPr>
          </a:p>
        </p:txBody>
      </p:sp>
      <p:sp>
        <p:nvSpPr>
          <p:cNvPr id="150" name="object 150"/>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51" name="object 151"/>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52" name="object 15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(2)</a:t>
            </a:r>
            <a:endParaRPr sz="1200">
              <a:latin typeface="Arial"/>
              <a:cs typeface="Arial"/>
            </a:endParaRPr>
          </a:p>
        </p:txBody>
      </p:sp>
      <p:sp>
        <p:nvSpPr>
          <p:cNvPr id="153" name="object 15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(3)</a:t>
            </a:r>
            <a:endParaRPr sz="1200">
              <a:latin typeface="Arial"/>
              <a:cs typeface="Arial"/>
            </a:endParaRPr>
          </a:p>
        </p:txBody>
      </p:sp>
      <p:sp>
        <p:nvSpPr>
          <p:cNvPr id="154" name="object 154"/>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(3)</a:t>
            </a:r>
            <a:endParaRPr sz="1200">
              <a:latin typeface="Arial"/>
              <a:cs typeface="Arial"/>
            </a:endParaRPr>
          </a:p>
        </p:txBody>
      </p:sp>
      <p:sp>
        <p:nvSpPr>
          <p:cNvPr id="155" name="object 155"/>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solidFill>
                  <a:srgbClr val="999999"/>
                </a:solidFill>
                <a:latin typeface="Arial"/>
                <a:cs typeface="Arial"/>
              </a:rPr>
              <a:t>a</a:t>
            </a:r>
            <a:r>
              <a:rPr sz="1200" dirty="0">
                <a:solidFill>
                  <a:srgbClr val="999999"/>
                </a:solidFill>
                <a:latin typeface="Arial"/>
                <a:cs typeface="Arial"/>
              </a:rPr>
              <a:t>(4)</a:t>
            </a:r>
            <a:endParaRPr sz="1200">
              <a:latin typeface="Arial"/>
              <a:cs typeface="Arial"/>
            </a:endParaRPr>
          </a:p>
        </p:txBody>
      </p:sp>
      <p:sp>
        <p:nvSpPr>
          <p:cNvPr id="156" name="object 156"/>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57" name="object 157"/>
          <p:cNvSpPr/>
          <p:nvPr/>
        </p:nvSpPr>
        <p:spPr>
          <a:xfrm>
            <a:off x="4311995" y="1730047"/>
            <a:ext cx="178435" cy="2215515"/>
          </a:xfrm>
          <a:custGeom>
            <a:avLst/>
            <a:gdLst/>
            <a:ahLst/>
            <a:cxnLst/>
            <a:rect l="l" t="t" r="r" b="b"/>
            <a:pathLst>
              <a:path w="178435" h="2215515">
                <a:moveTo>
                  <a:pt x="0" y="29699"/>
                </a:moveTo>
                <a:lnTo>
                  <a:pt x="2334" y="18139"/>
                </a:lnTo>
                <a:lnTo>
                  <a:pt x="8699" y="8699"/>
                </a:lnTo>
                <a:lnTo>
                  <a:pt x="18140" y="2334"/>
                </a:lnTo>
                <a:lnTo>
                  <a:pt x="29699" y="0"/>
                </a:lnTo>
                <a:lnTo>
                  <a:pt x="148499" y="0"/>
                </a:lnTo>
                <a:lnTo>
                  <a:pt x="156374" y="0"/>
                </a:lnTo>
                <a:lnTo>
                  <a:pt x="163924" y="3129"/>
                </a:lnTo>
                <a:lnTo>
                  <a:pt x="169499" y="8699"/>
                </a:lnTo>
                <a:lnTo>
                  <a:pt x="175074" y="14269"/>
                </a:lnTo>
                <a:lnTo>
                  <a:pt x="178199" y="21822"/>
                </a:lnTo>
                <a:lnTo>
                  <a:pt x="178199" y="29699"/>
                </a:lnTo>
                <a:lnTo>
                  <a:pt x="178199" y="2185795"/>
                </a:lnTo>
                <a:lnTo>
                  <a:pt x="175865" y="2197354"/>
                </a:lnTo>
                <a:lnTo>
                  <a:pt x="169499" y="2206795"/>
                </a:lnTo>
                <a:lnTo>
                  <a:pt x="160059" y="2213161"/>
                </a:lnTo>
                <a:lnTo>
                  <a:pt x="148499" y="2215495"/>
                </a:lnTo>
                <a:lnTo>
                  <a:pt x="29699" y="2215495"/>
                </a:lnTo>
                <a:lnTo>
                  <a:pt x="18140" y="2213161"/>
                </a:lnTo>
                <a:lnTo>
                  <a:pt x="8699" y="2206795"/>
                </a:lnTo>
                <a:lnTo>
                  <a:pt x="2334" y="2197354"/>
                </a:lnTo>
                <a:lnTo>
                  <a:pt x="0" y="2185795"/>
                </a:lnTo>
                <a:lnTo>
                  <a:pt x="0" y="29699"/>
                </a:lnTo>
                <a:close/>
              </a:path>
            </a:pathLst>
          </a:custGeom>
          <a:ln w="28574">
            <a:solidFill>
              <a:srgbClr val="CC0000"/>
            </a:solidFill>
          </a:ln>
        </p:spPr>
        <p:txBody>
          <a:bodyPr wrap="square" lIns="0" tIns="0" rIns="0" bIns="0" rtlCol="0"/>
          <a:lstStyle/>
          <a:p>
            <a:endParaRPr/>
          </a:p>
        </p:txBody>
      </p:sp>
      <p:sp>
        <p:nvSpPr>
          <p:cNvPr id="158" name="object 158"/>
          <p:cNvSpPr/>
          <p:nvPr/>
        </p:nvSpPr>
        <p:spPr>
          <a:xfrm>
            <a:off x="3412237" y="4001816"/>
            <a:ext cx="820419" cy="1767205"/>
          </a:xfrm>
          <a:custGeom>
            <a:avLst/>
            <a:gdLst/>
            <a:ahLst/>
            <a:cxnLst/>
            <a:rect l="l" t="t" r="r" b="b"/>
            <a:pathLst>
              <a:path w="820419" h="1767204">
                <a:moveTo>
                  <a:pt x="0" y="1766596"/>
                </a:moveTo>
                <a:lnTo>
                  <a:pt x="19190" y="1707958"/>
                </a:lnTo>
                <a:lnTo>
                  <a:pt x="42786" y="1632006"/>
                </a:lnTo>
                <a:lnTo>
                  <a:pt x="56087" y="1588537"/>
                </a:lnTo>
                <a:lnTo>
                  <a:pt x="70308" y="1541938"/>
                </a:lnTo>
                <a:lnTo>
                  <a:pt x="85391" y="1492609"/>
                </a:lnTo>
                <a:lnTo>
                  <a:pt x="101276" y="1440951"/>
                </a:lnTo>
                <a:lnTo>
                  <a:pt x="117901" y="1387363"/>
                </a:lnTo>
                <a:lnTo>
                  <a:pt x="135208" y="1332245"/>
                </a:lnTo>
                <a:lnTo>
                  <a:pt x="153137" y="1275997"/>
                </a:lnTo>
                <a:lnTo>
                  <a:pt x="171626" y="1219018"/>
                </a:lnTo>
                <a:lnTo>
                  <a:pt x="190617" y="1161708"/>
                </a:lnTo>
                <a:lnTo>
                  <a:pt x="210050" y="1104468"/>
                </a:lnTo>
                <a:lnTo>
                  <a:pt x="229863" y="1047696"/>
                </a:lnTo>
                <a:lnTo>
                  <a:pt x="249998" y="991793"/>
                </a:lnTo>
                <a:lnTo>
                  <a:pt x="270394" y="937158"/>
                </a:lnTo>
                <a:lnTo>
                  <a:pt x="290992" y="884191"/>
                </a:lnTo>
                <a:lnTo>
                  <a:pt x="311730" y="833292"/>
                </a:lnTo>
                <a:lnTo>
                  <a:pt x="332550" y="784861"/>
                </a:lnTo>
                <a:lnTo>
                  <a:pt x="353391" y="739298"/>
                </a:lnTo>
                <a:lnTo>
                  <a:pt x="374130" y="696913"/>
                </a:lnTo>
                <a:lnTo>
                  <a:pt x="396446" y="653861"/>
                </a:lnTo>
                <a:lnTo>
                  <a:pt x="420147" y="610314"/>
                </a:lnTo>
                <a:lnTo>
                  <a:pt x="445037" y="566444"/>
                </a:lnTo>
                <a:lnTo>
                  <a:pt x="470923" y="522426"/>
                </a:lnTo>
                <a:lnTo>
                  <a:pt x="497610" y="478430"/>
                </a:lnTo>
                <a:lnTo>
                  <a:pt x="524903" y="434631"/>
                </a:lnTo>
                <a:lnTo>
                  <a:pt x="552609" y="391200"/>
                </a:lnTo>
                <a:lnTo>
                  <a:pt x="580533" y="348311"/>
                </a:lnTo>
                <a:lnTo>
                  <a:pt x="608481" y="306136"/>
                </a:lnTo>
                <a:lnTo>
                  <a:pt x="636258" y="264849"/>
                </a:lnTo>
                <a:lnTo>
                  <a:pt x="666383" y="220677"/>
                </a:lnTo>
                <a:lnTo>
                  <a:pt x="695806" y="178014"/>
                </a:lnTo>
                <a:lnTo>
                  <a:pt x="724269" y="137092"/>
                </a:lnTo>
                <a:lnTo>
                  <a:pt x="751514" y="98144"/>
                </a:lnTo>
                <a:lnTo>
                  <a:pt x="777283" y="61399"/>
                </a:lnTo>
                <a:lnTo>
                  <a:pt x="784993" y="50403"/>
                </a:lnTo>
                <a:lnTo>
                  <a:pt x="792524" y="39656"/>
                </a:lnTo>
                <a:lnTo>
                  <a:pt x="799871" y="29161"/>
                </a:lnTo>
                <a:lnTo>
                  <a:pt x="807033" y="18924"/>
                </a:lnTo>
                <a:lnTo>
                  <a:pt x="820183" y="0"/>
                </a:lnTo>
              </a:path>
            </a:pathLst>
          </a:custGeom>
          <a:ln w="28574">
            <a:solidFill>
              <a:srgbClr val="CC0000"/>
            </a:solidFill>
          </a:ln>
        </p:spPr>
        <p:txBody>
          <a:bodyPr wrap="square" lIns="0" tIns="0" rIns="0" bIns="0" rtlCol="0"/>
          <a:lstStyle/>
          <a:p>
            <a:endParaRPr/>
          </a:p>
        </p:txBody>
      </p:sp>
      <p:sp>
        <p:nvSpPr>
          <p:cNvPr id="159" name="object 159"/>
          <p:cNvSpPr/>
          <p:nvPr/>
        </p:nvSpPr>
        <p:spPr>
          <a:xfrm>
            <a:off x="4173533" y="3940980"/>
            <a:ext cx="104575" cy="119749"/>
          </a:xfrm>
          <a:prstGeom prst="rect">
            <a:avLst/>
          </a:prstGeom>
          <a:blipFill>
            <a:blip r:embed="rId2" cstate="print"/>
            <a:stretch>
              <a:fillRect/>
            </a:stretch>
          </a:blipFill>
        </p:spPr>
        <p:txBody>
          <a:bodyPr wrap="square" lIns="0" tIns="0" rIns="0" bIns="0" rtlCol="0"/>
          <a:lstStyle/>
          <a:p>
            <a:endParaRPr/>
          </a:p>
        </p:txBody>
      </p:sp>
      <p:sp>
        <p:nvSpPr>
          <p:cNvPr id="160" name="object 160"/>
          <p:cNvSpPr txBox="1"/>
          <p:nvPr/>
        </p:nvSpPr>
        <p:spPr>
          <a:xfrm>
            <a:off x="2584469" y="5283495"/>
            <a:ext cx="6704331" cy="1125180"/>
          </a:xfrm>
          <a:prstGeom prst="rect">
            <a:avLst/>
          </a:prstGeom>
        </p:spPr>
        <p:txBody>
          <a:bodyPr vert="horz" wrap="square" lIns="0" tIns="12700" rIns="0" bIns="0" rtlCol="0">
            <a:spAutoFit/>
          </a:bodyPr>
          <a:lstStyle/>
          <a:p>
            <a:pPr marL="1229964">
              <a:spcBef>
                <a:spcPts val="100"/>
              </a:spcBef>
            </a:pPr>
            <a:r>
              <a:rPr sz="2700" baseline="-20061" dirty="0">
                <a:solidFill>
                  <a:srgbClr val="CC0000"/>
                </a:solidFill>
                <a:latin typeface="Arial"/>
                <a:cs typeface="Arial"/>
              </a:rPr>
              <a:t>z</a:t>
            </a:r>
            <a:r>
              <a:rPr sz="1200" dirty="0">
                <a:solidFill>
                  <a:srgbClr val="CC0000"/>
                </a:solidFill>
                <a:latin typeface="Arial"/>
                <a:cs typeface="Arial"/>
              </a:rPr>
              <a:t>(2) </a:t>
            </a:r>
            <a:r>
              <a:rPr sz="2700" baseline="-20061" dirty="0">
                <a:solidFill>
                  <a:srgbClr val="CC0000"/>
                </a:solidFill>
                <a:latin typeface="Arial"/>
                <a:cs typeface="Arial"/>
              </a:rPr>
              <a:t>= W</a:t>
            </a:r>
            <a:r>
              <a:rPr sz="1200" dirty="0">
                <a:solidFill>
                  <a:srgbClr val="CC0000"/>
                </a:solidFill>
                <a:latin typeface="Arial"/>
                <a:cs typeface="Arial"/>
              </a:rPr>
              <a:t>(1)</a:t>
            </a:r>
            <a:r>
              <a:rPr sz="2700" baseline="-20061" dirty="0">
                <a:solidFill>
                  <a:srgbClr val="CC0000"/>
                </a:solidFill>
                <a:latin typeface="Arial"/>
                <a:cs typeface="Arial"/>
              </a:rPr>
              <a:t>x +</a:t>
            </a:r>
            <a:r>
              <a:rPr sz="2700" spc="-52" baseline="-20061" dirty="0">
                <a:solidFill>
                  <a:srgbClr val="CC0000"/>
                </a:solidFill>
                <a:latin typeface="Arial"/>
                <a:cs typeface="Arial"/>
              </a:rPr>
              <a:t> </a:t>
            </a:r>
            <a:r>
              <a:rPr sz="2700" baseline="-20061" dirty="0">
                <a:solidFill>
                  <a:srgbClr val="CC0000"/>
                </a:solidFill>
                <a:latin typeface="Arial"/>
                <a:cs typeface="Arial"/>
              </a:rPr>
              <a:t>b</a:t>
            </a:r>
            <a:r>
              <a:rPr sz="1200" dirty="0">
                <a:solidFill>
                  <a:srgbClr val="CC0000"/>
                </a:solidFill>
                <a:latin typeface="Arial"/>
                <a:cs typeface="Arial"/>
              </a:rPr>
              <a:t>(1)</a:t>
            </a:r>
            <a:endParaRPr sz="1200">
              <a:latin typeface="Arial"/>
              <a:cs typeface="Arial"/>
            </a:endParaRPr>
          </a:p>
          <a:p>
            <a:pPr>
              <a:spcBef>
                <a:spcPts val="35"/>
              </a:spcBef>
            </a:pPr>
            <a:endParaRPr sz="1851">
              <a:latin typeface="Times New Roman"/>
              <a:cs typeface="Times New Roman"/>
            </a:endParaRPr>
          </a:p>
          <a:p>
            <a:pPr marL="12700" marR="5080">
              <a:lnSpc>
                <a:spcPct val="100699"/>
              </a:lnSpc>
            </a:pPr>
            <a:r>
              <a:rPr spc="185" dirty="0">
                <a:solidFill>
                  <a:srgbClr val="CC0000"/>
                </a:solidFill>
                <a:latin typeface="Calibri"/>
                <a:cs typeface="Calibri"/>
              </a:rPr>
              <a:t>Input</a:t>
            </a:r>
            <a:r>
              <a:rPr spc="75" dirty="0">
                <a:solidFill>
                  <a:srgbClr val="CC0000"/>
                </a:solidFill>
                <a:latin typeface="Calibri"/>
                <a:cs typeface="Calibri"/>
              </a:rPr>
              <a:t> </a:t>
            </a:r>
            <a:r>
              <a:rPr spc="135" dirty="0">
                <a:solidFill>
                  <a:srgbClr val="CC0000"/>
                </a:solidFill>
                <a:latin typeface="Calibri"/>
                <a:cs typeface="Calibri"/>
              </a:rPr>
              <a:t>is</a:t>
            </a:r>
            <a:r>
              <a:rPr spc="75" dirty="0">
                <a:solidFill>
                  <a:srgbClr val="CC0000"/>
                </a:solidFill>
                <a:latin typeface="Calibri"/>
                <a:cs typeface="Calibri"/>
              </a:rPr>
              <a:t> </a:t>
            </a:r>
            <a:r>
              <a:rPr spc="175" dirty="0">
                <a:solidFill>
                  <a:srgbClr val="CC0000"/>
                </a:solidFill>
                <a:latin typeface="Calibri"/>
                <a:cs typeface="Calibri"/>
              </a:rPr>
              <a:t>multiplied</a:t>
            </a:r>
            <a:r>
              <a:rPr spc="75" dirty="0">
                <a:solidFill>
                  <a:srgbClr val="CC0000"/>
                </a:solidFill>
                <a:latin typeface="Calibri"/>
                <a:cs typeface="Calibri"/>
              </a:rPr>
              <a:t> </a:t>
            </a:r>
            <a:r>
              <a:rPr spc="200" dirty="0">
                <a:solidFill>
                  <a:srgbClr val="CC0000"/>
                </a:solidFill>
                <a:latin typeface="Calibri"/>
                <a:cs typeface="Calibri"/>
              </a:rPr>
              <a:t>with</a:t>
            </a:r>
            <a:r>
              <a:rPr spc="75" dirty="0">
                <a:solidFill>
                  <a:srgbClr val="CC0000"/>
                </a:solidFill>
                <a:latin typeface="Calibri"/>
                <a:cs typeface="Calibri"/>
              </a:rPr>
              <a:t> </a:t>
            </a:r>
            <a:r>
              <a:rPr spc="40" dirty="0">
                <a:solidFill>
                  <a:srgbClr val="CC0000"/>
                </a:solidFill>
                <a:latin typeface="Calibri"/>
                <a:cs typeface="Calibri"/>
              </a:rPr>
              <a:t>W</a:t>
            </a:r>
            <a:r>
              <a:rPr spc="60" baseline="30092" dirty="0">
                <a:solidFill>
                  <a:srgbClr val="CC0000"/>
                </a:solidFill>
                <a:latin typeface="Calibri"/>
                <a:cs typeface="Calibri"/>
              </a:rPr>
              <a:t>(1)</a:t>
            </a:r>
            <a:r>
              <a:rPr spc="75" baseline="30092" dirty="0">
                <a:solidFill>
                  <a:srgbClr val="CC0000"/>
                </a:solidFill>
                <a:latin typeface="Calibri"/>
                <a:cs typeface="Calibri"/>
              </a:rPr>
              <a:t> </a:t>
            </a:r>
            <a:r>
              <a:rPr spc="215" dirty="0">
                <a:solidFill>
                  <a:srgbClr val="CC0000"/>
                </a:solidFill>
                <a:latin typeface="Calibri"/>
                <a:cs typeface="Calibri"/>
              </a:rPr>
              <a:t>weight</a:t>
            </a:r>
            <a:r>
              <a:rPr spc="75" dirty="0">
                <a:solidFill>
                  <a:srgbClr val="CC0000"/>
                </a:solidFill>
                <a:latin typeface="Calibri"/>
                <a:cs typeface="Calibri"/>
              </a:rPr>
              <a:t> </a:t>
            </a:r>
            <a:r>
              <a:rPr spc="180" dirty="0">
                <a:solidFill>
                  <a:srgbClr val="CC0000"/>
                </a:solidFill>
                <a:latin typeface="Calibri"/>
                <a:cs typeface="Calibri"/>
              </a:rPr>
              <a:t>matrix</a:t>
            </a:r>
            <a:r>
              <a:rPr spc="75" dirty="0">
                <a:solidFill>
                  <a:srgbClr val="CC0000"/>
                </a:solidFill>
                <a:latin typeface="Calibri"/>
                <a:cs typeface="Calibri"/>
              </a:rPr>
              <a:t> </a:t>
            </a:r>
            <a:r>
              <a:rPr spc="225" dirty="0">
                <a:solidFill>
                  <a:srgbClr val="CC0000"/>
                </a:solidFill>
                <a:latin typeface="Calibri"/>
                <a:cs typeface="Calibri"/>
              </a:rPr>
              <a:t>and</a:t>
            </a:r>
            <a:r>
              <a:rPr spc="75" dirty="0">
                <a:solidFill>
                  <a:srgbClr val="CC0000"/>
                </a:solidFill>
                <a:latin typeface="Calibri"/>
                <a:cs typeface="Calibri"/>
              </a:rPr>
              <a:t> </a:t>
            </a:r>
            <a:r>
              <a:rPr spc="235" dirty="0">
                <a:solidFill>
                  <a:srgbClr val="CC0000"/>
                </a:solidFill>
                <a:latin typeface="Calibri"/>
                <a:cs typeface="Calibri"/>
              </a:rPr>
              <a:t>added</a:t>
            </a:r>
            <a:r>
              <a:rPr spc="75" dirty="0">
                <a:solidFill>
                  <a:srgbClr val="CC0000"/>
                </a:solidFill>
                <a:latin typeface="Calibri"/>
                <a:cs typeface="Calibri"/>
              </a:rPr>
              <a:t> </a:t>
            </a:r>
            <a:r>
              <a:rPr spc="200" dirty="0">
                <a:solidFill>
                  <a:srgbClr val="CC0000"/>
                </a:solidFill>
                <a:latin typeface="Calibri"/>
                <a:cs typeface="Calibri"/>
              </a:rPr>
              <a:t>with  </a:t>
            </a:r>
            <a:r>
              <a:rPr spc="151" dirty="0">
                <a:solidFill>
                  <a:srgbClr val="CC0000"/>
                </a:solidFill>
                <a:latin typeface="Calibri"/>
                <a:cs typeface="Calibri"/>
              </a:rPr>
              <a:t>layer </a:t>
            </a:r>
            <a:r>
              <a:rPr spc="-229" dirty="0">
                <a:solidFill>
                  <a:srgbClr val="CC0000"/>
                </a:solidFill>
                <a:latin typeface="Calibri"/>
                <a:cs typeface="Calibri"/>
              </a:rPr>
              <a:t>1 </a:t>
            </a:r>
            <a:r>
              <a:rPr spc="185" dirty="0">
                <a:solidFill>
                  <a:srgbClr val="CC0000"/>
                </a:solidFill>
                <a:latin typeface="Calibri"/>
                <a:cs typeface="Calibri"/>
              </a:rPr>
              <a:t>biases </a:t>
            </a:r>
            <a:r>
              <a:rPr spc="180" dirty="0">
                <a:solidFill>
                  <a:srgbClr val="CC0000"/>
                </a:solidFill>
                <a:latin typeface="Calibri"/>
                <a:cs typeface="Calibri"/>
              </a:rPr>
              <a:t>to calculate</a:t>
            </a:r>
            <a:r>
              <a:rPr spc="-235" dirty="0">
                <a:solidFill>
                  <a:srgbClr val="CC0000"/>
                </a:solidFill>
                <a:latin typeface="Calibri"/>
                <a:cs typeface="Calibri"/>
              </a:rPr>
              <a:t> </a:t>
            </a:r>
            <a:r>
              <a:rPr spc="100" dirty="0">
                <a:solidFill>
                  <a:srgbClr val="CC0000"/>
                </a:solidFill>
                <a:latin typeface="Calibri"/>
                <a:cs typeface="Calibri"/>
              </a:rPr>
              <a:t>z</a:t>
            </a:r>
            <a:r>
              <a:rPr spc="151" baseline="30092" dirty="0">
                <a:solidFill>
                  <a:srgbClr val="CC0000"/>
                </a:solidFill>
                <a:latin typeface="Calibri"/>
                <a:cs typeface="Calibri"/>
              </a:rPr>
              <a:t>(2)</a:t>
            </a:r>
            <a:endParaRPr baseline="30092">
              <a:latin typeface="Calibri"/>
              <a:cs typeface="Calibri"/>
            </a:endParaRPr>
          </a:p>
        </p:txBody>
      </p:sp>
    </p:spTree>
    <p:extLst>
      <p:ext uri="{BB962C8B-B14F-4D97-AF65-F5344CB8AC3E}">
        <p14:creationId xmlns:p14="http://schemas.microsoft.com/office/powerpoint/2010/main" val="333681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4" name="object 14"/>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15" name="object 15"/>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16" name="object 16"/>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17" name="object 17"/>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18" name="object 18"/>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19" name="object 19"/>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20" name="object 20"/>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21" name="object 21"/>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22" name="object 22"/>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23" name="object 23"/>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24" name="object 24"/>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25" name="object 25"/>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26" name="object 26"/>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27" name="object 27"/>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28" name="object 28"/>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29" name="object 29"/>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30" name="object 30"/>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1" name="object 31"/>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2" name="object 32"/>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3" name="object 33"/>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4" name="object 34"/>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35" name="object 35"/>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36" name="object 36"/>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37" name="object 37"/>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38" name="object 38"/>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39" name="object 39"/>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40" name="object 40"/>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41" name="object 41"/>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42" name="object 42"/>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43" name="object 43"/>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44" name="object 44"/>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45" name="object 45"/>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46" name="object 46"/>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47" name="object 47"/>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48" name="object 48"/>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49" name="object 49"/>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50" name="object 50"/>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51" name="object 51"/>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2" name="object 52"/>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3" name="object 53"/>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54" name="object 54"/>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55" name="object 55"/>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56" name="object 56"/>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57" name="object 57"/>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58" name="object 58"/>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59" name="object 59"/>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60" name="object 60"/>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61" name="object 61"/>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62" name="object 62"/>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63" name="object 63"/>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64" name="object 64"/>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65" name="object 65"/>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66" name="object 66"/>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67" name="object 67"/>
          <p:cNvSpPr/>
          <p:nvPr/>
        </p:nvSpPr>
        <p:spPr>
          <a:xfrm>
            <a:off x="7023863" y="1918983"/>
            <a:ext cx="1164591" cy="436880"/>
          </a:xfrm>
          <a:custGeom>
            <a:avLst/>
            <a:gdLst/>
            <a:ahLst/>
            <a:cxnLst/>
            <a:rect l="l" t="t" r="r" b="b"/>
            <a:pathLst>
              <a:path w="1164590" h="436880">
                <a:moveTo>
                  <a:pt x="0" y="0"/>
                </a:moveTo>
                <a:lnTo>
                  <a:pt x="1164197" y="436821"/>
                </a:lnTo>
              </a:path>
            </a:pathLst>
          </a:custGeom>
          <a:ln w="9524">
            <a:solidFill>
              <a:srgbClr val="CCCCCC"/>
            </a:solidFill>
          </a:ln>
        </p:spPr>
        <p:txBody>
          <a:bodyPr wrap="square" lIns="0" tIns="0" rIns="0" bIns="0" rtlCol="0"/>
          <a:lstStyle/>
          <a:p>
            <a:endParaRPr/>
          </a:p>
        </p:txBody>
      </p:sp>
      <p:sp>
        <p:nvSpPr>
          <p:cNvPr id="68" name="object 68"/>
          <p:cNvSpPr/>
          <p:nvPr/>
        </p:nvSpPr>
        <p:spPr>
          <a:xfrm>
            <a:off x="8182537" y="2341075"/>
            <a:ext cx="46355" cy="30480"/>
          </a:xfrm>
          <a:custGeom>
            <a:avLst/>
            <a:gdLst/>
            <a:ahLst/>
            <a:cxnLst/>
            <a:rect l="l" t="t" r="r" b="b"/>
            <a:pathLst>
              <a:path w="46354" h="30480">
                <a:moveTo>
                  <a:pt x="45999" y="29914"/>
                </a:moveTo>
                <a:lnTo>
                  <a:pt x="0" y="29459"/>
                </a:lnTo>
                <a:lnTo>
                  <a:pt x="11049" y="0"/>
                </a:lnTo>
                <a:lnTo>
                  <a:pt x="45999" y="29914"/>
                </a:lnTo>
                <a:close/>
              </a:path>
            </a:pathLst>
          </a:custGeom>
          <a:solidFill>
            <a:srgbClr val="CCCCCC"/>
          </a:solidFill>
        </p:spPr>
        <p:txBody>
          <a:bodyPr wrap="square" lIns="0" tIns="0" rIns="0" bIns="0" rtlCol="0"/>
          <a:lstStyle/>
          <a:p>
            <a:endParaRPr/>
          </a:p>
        </p:txBody>
      </p:sp>
      <p:sp>
        <p:nvSpPr>
          <p:cNvPr id="69" name="object 69"/>
          <p:cNvSpPr/>
          <p:nvPr/>
        </p:nvSpPr>
        <p:spPr>
          <a:xfrm>
            <a:off x="8182537" y="2341075"/>
            <a:ext cx="46355" cy="30480"/>
          </a:xfrm>
          <a:custGeom>
            <a:avLst/>
            <a:gdLst/>
            <a:ahLst/>
            <a:cxnLst/>
            <a:rect l="l" t="t" r="r" b="b"/>
            <a:pathLst>
              <a:path w="46354" h="30480">
                <a:moveTo>
                  <a:pt x="0" y="29459"/>
                </a:moveTo>
                <a:lnTo>
                  <a:pt x="45999" y="29914"/>
                </a:lnTo>
                <a:lnTo>
                  <a:pt x="11049" y="0"/>
                </a:lnTo>
                <a:lnTo>
                  <a:pt x="0" y="29459"/>
                </a:lnTo>
                <a:close/>
              </a:path>
            </a:pathLst>
          </a:custGeom>
          <a:ln w="9524">
            <a:solidFill>
              <a:srgbClr val="CCCCCC"/>
            </a:solidFill>
          </a:ln>
        </p:spPr>
        <p:txBody>
          <a:bodyPr wrap="square" lIns="0" tIns="0" rIns="0" bIns="0" rtlCol="0"/>
          <a:lstStyle/>
          <a:p>
            <a:endParaRPr/>
          </a:p>
        </p:txBody>
      </p:sp>
      <p:sp>
        <p:nvSpPr>
          <p:cNvPr id="70" name="object 70"/>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CCCCCC"/>
            </a:solidFill>
          </a:ln>
        </p:spPr>
        <p:txBody>
          <a:bodyPr wrap="square" lIns="0" tIns="0" rIns="0" bIns="0" rtlCol="0"/>
          <a:lstStyle/>
          <a:p>
            <a:endParaRPr/>
          </a:p>
        </p:txBody>
      </p:sp>
      <p:sp>
        <p:nvSpPr>
          <p:cNvPr id="71" name="object 71"/>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72" name="object 72"/>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73" name="object 73"/>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CCCCCC"/>
            </a:solidFill>
          </a:ln>
        </p:spPr>
        <p:txBody>
          <a:bodyPr wrap="square" lIns="0" tIns="0" rIns="0" bIns="0" rtlCol="0"/>
          <a:lstStyle/>
          <a:p>
            <a:endParaRPr/>
          </a:p>
        </p:txBody>
      </p:sp>
      <p:sp>
        <p:nvSpPr>
          <p:cNvPr id="74" name="object 74"/>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CCCCCC"/>
          </a:solidFill>
        </p:spPr>
        <p:txBody>
          <a:bodyPr wrap="square" lIns="0" tIns="0" rIns="0" bIns="0" rtlCol="0"/>
          <a:lstStyle/>
          <a:p>
            <a:endParaRPr/>
          </a:p>
        </p:txBody>
      </p:sp>
      <p:sp>
        <p:nvSpPr>
          <p:cNvPr id="75" name="object 75"/>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CCCCCC"/>
            </a:solidFill>
          </a:ln>
        </p:spPr>
        <p:txBody>
          <a:bodyPr wrap="square" lIns="0" tIns="0" rIns="0" bIns="0" rtlCol="0"/>
          <a:lstStyle/>
          <a:p>
            <a:endParaRPr/>
          </a:p>
        </p:txBody>
      </p:sp>
      <p:sp>
        <p:nvSpPr>
          <p:cNvPr id="76" name="object 76"/>
          <p:cNvSpPr/>
          <p:nvPr/>
        </p:nvSpPr>
        <p:spPr>
          <a:xfrm>
            <a:off x="7023863" y="2396282"/>
            <a:ext cx="1164591" cy="445135"/>
          </a:xfrm>
          <a:custGeom>
            <a:avLst/>
            <a:gdLst/>
            <a:ahLst/>
            <a:cxnLst/>
            <a:rect l="l" t="t" r="r" b="b"/>
            <a:pathLst>
              <a:path w="1164590" h="445135">
                <a:moveTo>
                  <a:pt x="0" y="444886"/>
                </a:moveTo>
                <a:lnTo>
                  <a:pt x="1164322" y="0"/>
                </a:lnTo>
              </a:path>
            </a:pathLst>
          </a:custGeom>
          <a:ln w="9524">
            <a:solidFill>
              <a:srgbClr val="CCCCCC"/>
            </a:solidFill>
          </a:ln>
        </p:spPr>
        <p:txBody>
          <a:bodyPr wrap="square" lIns="0" tIns="0" rIns="0" bIns="0" rtlCol="0"/>
          <a:lstStyle/>
          <a:p>
            <a:endParaRPr/>
          </a:p>
        </p:txBody>
      </p:sp>
      <p:sp>
        <p:nvSpPr>
          <p:cNvPr id="77" name="object 77"/>
          <p:cNvSpPr/>
          <p:nvPr/>
        </p:nvSpPr>
        <p:spPr>
          <a:xfrm>
            <a:off x="8182561" y="2380852"/>
            <a:ext cx="46355" cy="30480"/>
          </a:xfrm>
          <a:custGeom>
            <a:avLst/>
            <a:gdLst/>
            <a:ahLst/>
            <a:cxnLst/>
            <a:rect l="l" t="t" r="r" b="b"/>
            <a:pathLst>
              <a:path w="46354" h="30480">
                <a:moveTo>
                  <a:pt x="11224" y="30124"/>
                </a:moveTo>
                <a:lnTo>
                  <a:pt x="0" y="732"/>
                </a:lnTo>
                <a:lnTo>
                  <a:pt x="45999" y="0"/>
                </a:lnTo>
                <a:lnTo>
                  <a:pt x="11224" y="30124"/>
                </a:lnTo>
                <a:close/>
              </a:path>
            </a:pathLst>
          </a:custGeom>
          <a:solidFill>
            <a:srgbClr val="CCCCCC"/>
          </a:solidFill>
        </p:spPr>
        <p:txBody>
          <a:bodyPr wrap="square" lIns="0" tIns="0" rIns="0" bIns="0" rtlCol="0"/>
          <a:lstStyle/>
          <a:p>
            <a:endParaRPr/>
          </a:p>
        </p:txBody>
      </p:sp>
      <p:sp>
        <p:nvSpPr>
          <p:cNvPr id="78" name="object 78"/>
          <p:cNvSpPr/>
          <p:nvPr/>
        </p:nvSpPr>
        <p:spPr>
          <a:xfrm>
            <a:off x="8182561" y="2380852"/>
            <a:ext cx="46355" cy="30480"/>
          </a:xfrm>
          <a:custGeom>
            <a:avLst/>
            <a:gdLst/>
            <a:ahLst/>
            <a:cxnLst/>
            <a:rect l="l" t="t" r="r" b="b"/>
            <a:pathLst>
              <a:path w="46354" h="30480">
                <a:moveTo>
                  <a:pt x="11224" y="30124"/>
                </a:moveTo>
                <a:lnTo>
                  <a:pt x="45999" y="0"/>
                </a:lnTo>
                <a:lnTo>
                  <a:pt x="0" y="732"/>
                </a:lnTo>
                <a:lnTo>
                  <a:pt x="11224" y="30124"/>
                </a:lnTo>
                <a:close/>
              </a:path>
            </a:pathLst>
          </a:custGeom>
          <a:ln w="9524">
            <a:solidFill>
              <a:srgbClr val="CCCCCC"/>
            </a:solidFill>
          </a:ln>
        </p:spPr>
        <p:txBody>
          <a:bodyPr wrap="square" lIns="0" tIns="0" rIns="0" bIns="0" rtlCol="0"/>
          <a:lstStyle/>
          <a:p>
            <a:endParaRPr/>
          </a:p>
        </p:txBody>
      </p:sp>
      <p:sp>
        <p:nvSpPr>
          <p:cNvPr id="79" name="object 79"/>
          <p:cNvSpPr/>
          <p:nvPr/>
        </p:nvSpPr>
        <p:spPr>
          <a:xfrm>
            <a:off x="7023863" y="2841169"/>
            <a:ext cx="1164591" cy="436880"/>
          </a:xfrm>
          <a:custGeom>
            <a:avLst/>
            <a:gdLst/>
            <a:ahLst/>
            <a:cxnLst/>
            <a:rect l="l" t="t" r="r" b="b"/>
            <a:pathLst>
              <a:path w="1164590" h="436879">
                <a:moveTo>
                  <a:pt x="0" y="0"/>
                </a:moveTo>
                <a:lnTo>
                  <a:pt x="1164197" y="436824"/>
                </a:lnTo>
              </a:path>
            </a:pathLst>
          </a:custGeom>
          <a:ln w="9524">
            <a:solidFill>
              <a:srgbClr val="CCCCCC"/>
            </a:solidFill>
          </a:ln>
        </p:spPr>
        <p:txBody>
          <a:bodyPr wrap="square" lIns="0" tIns="0" rIns="0" bIns="0" rtlCol="0"/>
          <a:lstStyle/>
          <a:p>
            <a:endParaRPr/>
          </a:p>
        </p:txBody>
      </p:sp>
      <p:sp>
        <p:nvSpPr>
          <p:cNvPr id="80" name="object 80"/>
          <p:cNvSpPr/>
          <p:nvPr/>
        </p:nvSpPr>
        <p:spPr>
          <a:xfrm>
            <a:off x="8182537" y="3263268"/>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81" name="object 81"/>
          <p:cNvSpPr/>
          <p:nvPr/>
        </p:nvSpPr>
        <p:spPr>
          <a:xfrm>
            <a:off x="8182537" y="3263268"/>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82" name="object 82"/>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CCCCCC"/>
            </a:solidFill>
          </a:ln>
        </p:spPr>
        <p:txBody>
          <a:bodyPr wrap="square" lIns="0" tIns="0" rIns="0" bIns="0" rtlCol="0"/>
          <a:lstStyle/>
          <a:p>
            <a:endParaRPr/>
          </a:p>
        </p:txBody>
      </p:sp>
      <p:sp>
        <p:nvSpPr>
          <p:cNvPr id="83" name="object 83"/>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84" name="object 84"/>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85" name="object 85"/>
          <p:cNvSpPr/>
          <p:nvPr/>
        </p:nvSpPr>
        <p:spPr>
          <a:xfrm>
            <a:off x="7023865" y="2418837"/>
            <a:ext cx="1180465" cy="1344931"/>
          </a:xfrm>
          <a:custGeom>
            <a:avLst/>
            <a:gdLst/>
            <a:ahLst/>
            <a:cxnLst/>
            <a:rect l="l" t="t" r="r" b="b"/>
            <a:pathLst>
              <a:path w="1180465" h="1344929">
                <a:moveTo>
                  <a:pt x="0" y="1344554"/>
                </a:moveTo>
                <a:lnTo>
                  <a:pt x="1179997" y="0"/>
                </a:lnTo>
              </a:path>
            </a:pathLst>
          </a:custGeom>
          <a:ln w="9524">
            <a:solidFill>
              <a:srgbClr val="CCCCCC"/>
            </a:solidFill>
          </a:ln>
        </p:spPr>
        <p:txBody>
          <a:bodyPr wrap="square" lIns="0" tIns="0" rIns="0" bIns="0" rtlCol="0"/>
          <a:lstStyle/>
          <a:p>
            <a:endParaRPr/>
          </a:p>
        </p:txBody>
      </p:sp>
      <p:sp>
        <p:nvSpPr>
          <p:cNvPr id="86" name="object 86"/>
          <p:cNvSpPr/>
          <p:nvPr/>
        </p:nvSpPr>
        <p:spPr>
          <a:xfrm>
            <a:off x="8192036" y="2386347"/>
            <a:ext cx="40640" cy="43180"/>
          </a:xfrm>
          <a:custGeom>
            <a:avLst/>
            <a:gdLst/>
            <a:ahLst/>
            <a:cxnLst/>
            <a:rect l="l" t="t" r="r" b="b"/>
            <a:pathLst>
              <a:path w="40640" h="43180">
                <a:moveTo>
                  <a:pt x="23649" y="42867"/>
                </a:moveTo>
                <a:lnTo>
                  <a:pt x="0" y="22112"/>
                </a:lnTo>
                <a:lnTo>
                  <a:pt x="40349" y="0"/>
                </a:lnTo>
                <a:lnTo>
                  <a:pt x="23649" y="42867"/>
                </a:lnTo>
                <a:close/>
              </a:path>
            </a:pathLst>
          </a:custGeom>
          <a:solidFill>
            <a:srgbClr val="CCCCCC"/>
          </a:solidFill>
        </p:spPr>
        <p:txBody>
          <a:bodyPr wrap="square" lIns="0" tIns="0" rIns="0" bIns="0" rtlCol="0"/>
          <a:lstStyle/>
          <a:p>
            <a:endParaRPr/>
          </a:p>
        </p:txBody>
      </p:sp>
      <p:sp>
        <p:nvSpPr>
          <p:cNvPr id="87" name="object 87"/>
          <p:cNvSpPr/>
          <p:nvPr/>
        </p:nvSpPr>
        <p:spPr>
          <a:xfrm>
            <a:off x="8192036" y="2386347"/>
            <a:ext cx="40640" cy="43180"/>
          </a:xfrm>
          <a:custGeom>
            <a:avLst/>
            <a:gdLst/>
            <a:ahLst/>
            <a:cxnLst/>
            <a:rect l="l" t="t" r="r" b="b"/>
            <a:pathLst>
              <a:path w="40640" h="43180">
                <a:moveTo>
                  <a:pt x="23649" y="42867"/>
                </a:moveTo>
                <a:lnTo>
                  <a:pt x="40349" y="0"/>
                </a:lnTo>
                <a:lnTo>
                  <a:pt x="0" y="22112"/>
                </a:lnTo>
                <a:lnTo>
                  <a:pt x="23649" y="42867"/>
                </a:lnTo>
                <a:close/>
              </a:path>
            </a:pathLst>
          </a:custGeom>
          <a:ln w="9524">
            <a:solidFill>
              <a:srgbClr val="CCCCCC"/>
            </a:solidFill>
          </a:ln>
        </p:spPr>
        <p:txBody>
          <a:bodyPr wrap="square" lIns="0" tIns="0" rIns="0" bIns="0" rtlCol="0"/>
          <a:lstStyle/>
          <a:p>
            <a:endParaRPr/>
          </a:p>
        </p:txBody>
      </p:sp>
      <p:sp>
        <p:nvSpPr>
          <p:cNvPr id="88" name="object 88"/>
          <p:cNvSpPr/>
          <p:nvPr/>
        </p:nvSpPr>
        <p:spPr>
          <a:xfrm>
            <a:off x="7023863" y="3318469"/>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89" name="object 89"/>
          <p:cNvSpPr/>
          <p:nvPr/>
        </p:nvSpPr>
        <p:spPr>
          <a:xfrm>
            <a:off x="8182561" y="3303043"/>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90" name="object 90"/>
          <p:cNvSpPr/>
          <p:nvPr/>
        </p:nvSpPr>
        <p:spPr>
          <a:xfrm>
            <a:off x="8182561" y="3303043"/>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91" name="object 91"/>
          <p:cNvSpPr/>
          <p:nvPr/>
        </p:nvSpPr>
        <p:spPr>
          <a:xfrm>
            <a:off x="7023863" y="3763392"/>
            <a:ext cx="1164591" cy="436880"/>
          </a:xfrm>
          <a:custGeom>
            <a:avLst/>
            <a:gdLst/>
            <a:ahLst/>
            <a:cxnLst/>
            <a:rect l="l" t="t" r="r" b="b"/>
            <a:pathLst>
              <a:path w="1164590" h="436879">
                <a:moveTo>
                  <a:pt x="0" y="0"/>
                </a:moveTo>
                <a:lnTo>
                  <a:pt x="1164197" y="436799"/>
                </a:lnTo>
              </a:path>
            </a:pathLst>
          </a:custGeom>
          <a:ln w="9524">
            <a:solidFill>
              <a:srgbClr val="CCCCCC"/>
            </a:solidFill>
          </a:ln>
        </p:spPr>
        <p:txBody>
          <a:bodyPr wrap="square" lIns="0" tIns="0" rIns="0" bIns="0" rtlCol="0"/>
          <a:lstStyle/>
          <a:p>
            <a:endParaRPr/>
          </a:p>
        </p:txBody>
      </p:sp>
      <p:sp>
        <p:nvSpPr>
          <p:cNvPr id="92" name="object 92"/>
          <p:cNvSpPr/>
          <p:nvPr/>
        </p:nvSpPr>
        <p:spPr>
          <a:xfrm>
            <a:off x="8182537" y="4185467"/>
            <a:ext cx="46355" cy="30480"/>
          </a:xfrm>
          <a:custGeom>
            <a:avLst/>
            <a:gdLst/>
            <a:ahLst/>
            <a:cxnLst/>
            <a:rect l="l" t="t" r="r" b="b"/>
            <a:pathLst>
              <a:path w="46354" h="30479">
                <a:moveTo>
                  <a:pt x="45999" y="29924"/>
                </a:moveTo>
                <a:lnTo>
                  <a:pt x="0" y="29474"/>
                </a:lnTo>
                <a:lnTo>
                  <a:pt x="11049" y="0"/>
                </a:lnTo>
                <a:lnTo>
                  <a:pt x="45999" y="29924"/>
                </a:lnTo>
                <a:close/>
              </a:path>
            </a:pathLst>
          </a:custGeom>
          <a:solidFill>
            <a:srgbClr val="CCCCCC"/>
          </a:solidFill>
        </p:spPr>
        <p:txBody>
          <a:bodyPr wrap="square" lIns="0" tIns="0" rIns="0" bIns="0" rtlCol="0"/>
          <a:lstStyle/>
          <a:p>
            <a:endParaRPr/>
          </a:p>
        </p:txBody>
      </p:sp>
      <p:sp>
        <p:nvSpPr>
          <p:cNvPr id="93" name="object 93"/>
          <p:cNvSpPr/>
          <p:nvPr/>
        </p:nvSpPr>
        <p:spPr>
          <a:xfrm>
            <a:off x="8182537" y="4185467"/>
            <a:ext cx="46355" cy="30480"/>
          </a:xfrm>
          <a:custGeom>
            <a:avLst/>
            <a:gdLst/>
            <a:ahLst/>
            <a:cxnLst/>
            <a:rect l="l" t="t" r="r" b="b"/>
            <a:pathLst>
              <a:path w="46354" h="30479">
                <a:moveTo>
                  <a:pt x="0" y="29474"/>
                </a:moveTo>
                <a:lnTo>
                  <a:pt x="45999" y="29924"/>
                </a:lnTo>
                <a:lnTo>
                  <a:pt x="11049" y="0"/>
                </a:lnTo>
                <a:lnTo>
                  <a:pt x="0" y="29474"/>
                </a:lnTo>
                <a:close/>
              </a:path>
            </a:pathLst>
          </a:custGeom>
          <a:ln w="9524">
            <a:solidFill>
              <a:srgbClr val="CCCCCC"/>
            </a:solidFill>
          </a:ln>
        </p:spPr>
        <p:txBody>
          <a:bodyPr wrap="square" lIns="0" tIns="0" rIns="0" bIns="0" rtlCol="0"/>
          <a:lstStyle/>
          <a:p>
            <a:endParaRPr/>
          </a:p>
        </p:txBody>
      </p:sp>
      <p:sp>
        <p:nvSpPr>
          <p:cNvPr id="94" name="object 94"/>
          <p:cNvSpPr/>
          <p:nvPr/>
        </p:nvSpPr>
        <p:spPr>
          <a:xfrm>
            <a:off x="7023863" y="4240666"/>
            <a:ext cx="1164591" cy="445135"/>
          </a:xfrm>
          <a:custGeom>
            <a:avLst/>
            <a:gdLst/>
            <a:ahLst/>
            <a:cxnLst/>
            <a:rect l="l" t="t" r="r" b="b"/>
            <a:pathLst>
              <a:path w="1164590" h="445135">
                <a:moveTo>
                  <a:pt x="0" y="444924"/>
                </a:moveTo>
                <a:lnTo>
                  <a:pt x="1164322" y="0"/>
                </a:lnTo>
              </a:path>
            </a:pathLst>
          </a:custGeom>
          <a:ln w="9524">
            <a:solidFill>
              <a:srgbClr val="CCCCCC"/>
            </a:solidFill>
          </a:ln>
        </p:spPr>
        <p:txBody>
          <a:bodyPr wrap="square" lIns="0" tIns="0" rIns="0" bIns="0" rtlCol="0"/>
          <a:lstStyle/>
          <a:p>
            <a:endParaRPr/>
          </a:p>
        </p:txBody>
      </p:sp>
      <p:sp>
        <p:nvSpPr>
          <p:cNvPr id="95" name="object 95"/>
          <p:cNvSpPr/>
          <p:nvPr/>
        </p:nvSpPr>
        <p:spPr>
          <a:xfrm>
            <a:off x="8182561" y="4225241"/>
            <a:ext cx="46355" cy="30480"/>
          </a:xfrm>
          <a:custGeom>
            <a:avLst/>
            <a:gdLst/>
            <a:ahLst/>
            <a:cxnLst/>
            <a:rect l="l" t="t" r="r" b="b"/>
            <a:pathLst>
              <a:path w="46354" h="30479">
                <a:moveTo>
                  <a:pt x="11224" y="30124"/>
                </a:moveTo>
                <a:lnTo>
                  <a:pt x="0" y="749"/>
                </a:lnTo>
                <a:lnTo>
                  <a:pt x="45999" y="0"/>
                </a:lnTo>
                <a:lnTo>
                  <a:pt x="11224" y="30124"/>
                </a:lnTo>
                <a:close/>
              </a:path>
            </a:pathLst>
          </a:custGeom>
          <a:solidFill>
            <a:srgbClr val="CCCCCC"/>
          </a:solidFill>
        </p:spPr>
        <p:txBody>
          <a:bodyPr wrap="square" lIns="0" tIns="0" rIns="0" bIns="0" rtlCol="0"/>
          <a:lstStyle/>
          <a:p>
            <a:endParaRPr/>
          </a:p>
        </p:txBody>
      </p:sp>
      <p:sp>
        <p:nvSpPr>
          <p:cNvPr id="96" name="object 96"/>
          <p:cNvSpPr/>
          <p:nvPr/>
        </p:nvSpPr>
        <p:spPr>
          <a:xfrm>
            <a:off x="8182561" y="4225241"/>
            <a:ext cx="46355" cy="30480"/>
          </a:xfrm>
          <a:custGeom>
            <a:avLst/>
            <a:gdLst/>
            <a:ahLst/>
            <a:cxnLst/>
            <a:rect l="l" t="t" r="r" b="b"/>
            <a:pathLst>
              <a:path w="46354" h="30479">
                <a:moveTo>
                  <a:pt x="11224" y="30124"/>
                </a:moveTo>
                <a:lnTo>
                  <a:pt x="45999" y="0"/>
                </a:lnTo>
                <a:lnTo>
                  <a:pt x="0" y="749"/>
                </a:lnTo>
                <a:lnTo>
                  <a:pt x="11224" y="30124"/>
                </a:lnTo>
                <a:close/>
              </a:path>
            </a:pathLst>
          </a:custGeom>
          <a:ln w="9524">
            <a:solidFill>
              <a:srgbClr val="CCCCCC"/>
            </a:solidFill>
          </a:ln>
        </p:spPr>
        <p:txBody>
          <a:bodyPr wrap="square" lIns="0" tIns="0" rIns="0" bIns="0" rtlCol="0"/>
          <a:lstStyle/>
          <a:p>
            <a:endParaRPr/>
          </a:p>
        </p:txBody>
      </p:sp>
      <p:sp>
        <p:nvSpPr>
          <p:cNvPr id="97" name="object 97"/>
          <p:cNvSpPr/>
          <p:nvPr/>
        </p:nvSpPr>
        <p:spPr>
          <a:xfrm>
            <a:off x="7023865" y="3341043"/>
            <a:ext cx="1180465" cy="1344931"/>
          </a:xfrm>
          <a:custGeom>
            <a:avLst/>
            <a:gdLst/>
            <a:ahLst/>
            <a:cxnLst/>
            <a:rect l="l" t="t" r="r" b="b"/>
            <a:pathLst>
              <a:path w="1180465" h="1344929">
                <a:moveTo>
                  <a:pt x="0" y="1344547"/>
                </a:moveTo>
                <a:lnTo>
                  <a:pt x="1179997" y="0"/>
                </a:lnTo>
              </a:path>
            </a:pathLst>
          </a:custGeom>
          <a:ln w="9524">
            <a:solidFill>
              <a:srgbClr val="CCCCCC"/>
            </a:solidFill>
          </a:ln>
        </p:spPr>
        <p:txBody>
          <a:bodyPr wrap="square" lIns="0" tIns="0" rIns="0" bIns="0" rtlCol="0"/>
          <a:lstStyle/>
          <a:p>
            <a:endParaRPr/>
          </a:p>
        </p:txBody>
      </p:sp>
      <p:sp>
        <p:nvSpPr>
          <p:cNvPr id="98" name="object 98"/>
          <p:cNvSpPr/>
          <p:nvPr/>
        </p:nvSpPr>
        <p:spPr>
          <a:xfrm>
            <a:off x="8192036" y="33085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CCCCCC"/>
          </a:solidFill>
        </p:spPr>
        <p:txBody>
          <a:bodyPr wrap="square" lIns="0" tIns="0" rIns="0" bIns="0" rtlCol="0"/>
          <a:lstStyle/>
          <a:p>
            <a:endParaRPr/>
          </a:p>
        </p:txBody>
      </p:sp>
      <p:sp>
        <p:nvSpPr>
          <p:cNvPr id="99" name="object 99"/>
          <p:cNvSpPr/>
          <p:nvPr/>
        </p:nvSpPr>
        <p:spPr>
          <a:xfrm>
            <a:off x="8192036" y="33085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CCCCCC"/>
            </a:solidFill>
          </a:ln>
        </p:spPr>
        <p:txBody>
          <a:bodyPr wrap="square" lIns="0" tIns="0" rIns="0" bIns="0" rtlCol="0"/>
          <a:lstStyle/>
          <a:p>
            <a:endParaRPr/>
          </a:p>
        </p:txBody>
      </p:sp>
      <p:sp>
        <p:nvSpPr>
          <p:cNvPr id="100" name="object 100"/>
          <p:cNvSpPr/>
          <p:nvPr/>
        </p:nvSpPr>
        <p:spPr>
          <a:xfrm>
            <a:off x="7023863" y="2426437"/>
            <a:ext cx="1191260" cy="2259331"/>
          </a:xfrm>
          <a:custGeom>
            <a:avLst/>
            <a:gdLst/>
            <a:ahLst/>
            <a:cxnLst/>
            <a:rect l="l" t="t" r="r" b="b"/>
            <a:pathLst>
              <a:path w="1191259" h="2259329">
                <a:moveTo>
                  <a:pt x="0" y="2259152"/>
                </a:moveTo>
                <a:lnTo>
                  <a:pt x="1191047" y="0"/>
                </a:lnTo>
              </a:path>
            </a:pathLst>
          </a:custGeom>
          <a:ln w="9524">
            <a:solidFill>
              <a:srgbClr val="CCCCCC"/>
            </a:solidFill>
          </a:ln>
        </p:spPr>
        <p:txBody>
          <a:bodyPr wrap="square" lIns="0" tIns="0" rIns="0" bIns="0" rtlCol="0"/>
          <a:lstStyle/>
          <a:p>
            <a:endParaRPr/>
          </a:p>
        </p:txBody>
      </p:sp>
      <p:sp>
        <p:nvSpPr>
          <p:cNvPr id="101" name="object 101"/>
          <p:cNvSpPr/>
          <p:nvPr/>
        </p:nvSpPr>
        <p:spPr>
          <a:xfrm>
            <a:off x="8200987" y="2388200"/>
            <a:ext cx="34291" cy="45720"/>
          </a:xfrm>
          <a:custGeom>
            <a:avLst/>
            <a:gdLst/>
            <a:ahLst/>
            <a:cxnLst/>
            <a:rect l="l" t="t" r="r" b="b"/>
            <a:pathLst>
              <a:path w="34290" h="45719">
                <a:moveTo>
                  <a:pt x="27849" y="45574"/>
                </a:moveTo>
                <a:lnTo>
                  <a:pt x="0" y="30899"/>
                </a:lnTo>
                <a:lnTo>
                  <a:pt x="34074" y="0"/>
                </a:lnTo>
                <a:lnTo>
                  <a:pt x="27849" y="45574"/>
                </a:lnTo>
                <a:close/>
              </a:path>
            </a:pathLst>
          </a:custGeom>
          <a:solidFill>
            <a:srgbClr val="CCCCCC"/>
          </a:solidFill>
        </p:spPr>
        <p:txBody>
          <a:bodyPr wrap="square" lIns="0" tIns="0" rIns="0" bIns="0" rtlCol="0"/>
          <a:lstStyle/>
          <a:p>
            <a:endParaRPr/>
          </a:p>
        </p:txBody>
      </p:sp>
      <p:sp>
        <p:nvSpPr>
          <p:cNvPr id="102" name="object 102"/>
          <p:cNvSpPr/>
          <p:nvPr/>
        </p:nvSpPr>
        <p:spPr>
          <a:xfrm>
            <a:off x="8200985" y="2388200"/>
            <a:ext cx="34291" cy="45720"/>
          </a:xfrm>
          <a:custGeom>
            <a:avLst/>
            <a:gdLst/>
            <a:ahLst/>
            <a:cxnLst/>
            <a:rect l="l" t="t" r="r" b="b"/>
            <a:pathLst>
              <a:path w="34290" h="45719">
                <a:moveTo>
                  <a:pt x="27849" y="45574"/>
                </a:moveTo>
                <a:lnTo>
                  <a:pt x="34074" y="0"/>
                </a:lnTo>
                <a:lnTo>
                  <a:pt x="0" y="30899"/>
                </a:lnTo>
                <a:lnTo>
                  <a:pt x="27849" y="45574"/>
                </a:lnTo>
                <a:close/>
              </a:path>
            </a:pathLst>
          </a:custGeom>
          <a:ln w="9524">
            <a:solidFill>
              <a:srgbClr val="CCCCCC"/>
            </a:solidFill>
          </a:ln>
        </p:spPr>
        <p:txBody>
          <a:bodyPr wrap="square" lIns="0" tIns="0" rIns="0" bIns="0" rtlCol="0"/>
          <a:lstStyle/>
          <a:p>
            <a:endParaRPr/>
          </a:p>
        </p:txBody>
      </p:sp>
      <p:sp>
        <p:nvSpPr>
          <p:cNvPr id="103" name="object 103"/>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04" name="object 104"/>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05" name="object 105"/>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06" name="object 106"/>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07" name="object 107"/>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08" name="object 108"/>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09" name="object 109"/>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0" name="object 110"/>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11" name="object 111"/>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12" name="object 112"/>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3" name="object 113"/>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14" name="object 114"/>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15" name="object 115"/>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6" name="object 116"/>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17" name="object 117"/>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18" name="object 118"/>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19" name="object 119"/>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20" name="object 120"/>
          <p:cNvSpPr/>
          <p:nvPr/>
        </p:nvSpPr>
        <p:spPr>
          <a:xfrm>
            <a:off x="5148218" y="1918983"/>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121" name="object 121"/>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22" name="object 122"/>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23" name="object 123"/>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CCCCCC"/>
            </a:solidFill>
          </a:ln>
        </p:spPr>
        <p:txBody>
          <a:bodyPr wrap="square" lIns="0" tIns="0" rIns="0" bIns="0" rtlCol="0"/>
          <a:lstStyle/>
          <a:p>
            <a:endParaRPr/>
          </a:p>
        </p:txBody>
      </p:sp>
      <p:sp>
        <p:nvSpPr>
          <p:cNvPr id="124" name="object 124"/>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125" name="object 125"/>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126" name="object 126"/>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CCCCCC"/>
            </a:solidFill>
          </a:ln>
        </p:spPr>
        <p:txBody>
          <a:bodyPr wrap="square" lIns="0" tIns="0" rIns="0" bIns="0" rtlCol="0"/>
          <a:lstStyle/>
          <a:p>
            <a:endParaRPr/>
          </a:p>
        </p:txBody>
      </p:sp>
      <p:sp>
        <p:nvSpPr>
          <p:cNvPr id="127" name="object 127"/>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CCCCCC"/>
          </a:solidFill>
        </p:spPr>
        <p:txBody>
          <a:bodyPr wrap="square" lIns="0" tIns="0" rIns="0" bIns="0" rtlCol="0"/>
          <a:lstStyle/>
          <a:p>
            <a:endParaRPr/>
          </a:p>
        </p:txBody>
      </p:sp>
      <p:sp>
        <p:nvSpPr>
          <p:cNvPr id="128" name="object 128"/>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CCCCCC"/>
            </a:solidFill>
          </a:ln>
        </p:spPr>
        <p:txBody>
          <a:bodyPr wrap="square" lIns="0" tIns="0" rIns="0" bIns="0" rtlCol="0"/>
          <a:lstStyle/>
          <a:p>
            <a:endParaRPr/>
          </a:p>
        </p:txBody>
      </p:sp>
      <p:sp>
        <p:nvSpPr>
          <p:cNvPr id="129" name="object 129"/>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CCCCCC"/>
            </a:solidFill>
          </a:ln>
        </p:spPr>
        <p:txBody>
          <a:bodyPr wrap="square" lIns="0" tIns="0" rIns="0" bIns="0" rtlCol="0"/>
          <a:lstStyle/>
          <a:p>
            <a:endParaRPr/>
          </a:p>
        </p:txBody>
      </p:sp>
      <p:sp>
        <p:nvSpPr>
          <p:cNvPr id="130" name="object 130"/>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CCCCCC"/>
          </a:solidFill>
        </p:spPr>
        <p:txBody>
          <a:bodyPr wrap="square" lIns="0" tIns="0" rIns="0" bIns="0" rtlCol="0"/>
          <a:lstStyle/>
          <a:p>
            <a:endParaRPr/>
          </a:p>
        </p:txBody>
      </p:sp>
      <p:sp>
        <p:nvSpPr>
          <p:cNvPr id="131" name="object 131"/>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CCCCCC"/>
            </a:solidFill>
          </a:ln>
        </p:spPr>
        <p:txBody>
          <a:bodyPr wrap="square" lIns="0" tIns="0" rIns="0" bIns="0" rtlCol="0"/>
          <a:lstStyle/>
          <a:p>
            <a:endParaRPr/>
          </a:p>
        </p:txBody>
      </p:sp>
      <p:sp>
        <p:nvSpPr>
          <p:cNvPr id="132" name="object 132"/>
          <p:cNvSpPr/>
          <p:nvPr/>
        </p:nvSpPr>
        <p:spPr>
          <a:xfrm>
            <a:off x="5148218" y="2841169"/>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133" name="object 133"/>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CCCCCC"/>
          </a:solidFill>
        </p:spPr>
        <p:txBody>
          <a:bodyPr wrap="square" lIns="0" tIns="0" rIns="0" bIns="0" rtlCol="0"/>
          <a:lstStyle/>
          <a:p>
            <a:endParaRPr/>
          </a:p>
        </p:txBody>
      </p:sp>
      <p:sp>
        <p:nvSpPr>
          <p:cNvPr id="134" name="object 134"/>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CCCCCC"/>
            </a:solidFill>
          </a:ln>
        </p:spPr>
        <p:txBody>
          <a:bodyPr wrap="square" lIns="0" tIns="0" rIns="0" bIns="0" rtlCol="0"/>
          <a:lstStyle/>
          <a:p>
            <a:endParaRPr/>
          </a:p>
        </p:txBody>
      </p:sp>
      <p:sp>
        <p:nvSpPr>
          <p:cNvPr id="135" name="object 135"/>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CCCCCC"/>
            </a:solidFill>
          </a:ln>
        </p:spPr>
        <p:txBody>
          <a:bodyPr wrap="square" lIns="0" tIns="0" rIns="0" bIns="0" rtlCol="0"/>
          <a:lstStyle/>
          <a:p>
            <a:endParaRPr/>
          </a:p>
        </p:txBody>
      </p:sp>
      <p:sp>
        <p:nvSpPr>
          <p:cNvPr id="136" name="object 136"/>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CCCCCC"/>
          </a:solidFill>
        </p:spPr>
        <p:txBody>
          <a:bodyPr wrap="square" lIns="0" tIns="0" rIns="0" bIns="0" rtlCol="0"/>
          <a:lstStyle/>
          <a:p>
            <a:endParaRPr/>
          </a:p>
        </p:txBody>
      </p:sp>
      <p:sp>
        <p:nvSpPr>
          <p:cNvPr id="137" name="object 137"/>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CCCCCC"/>
            </a:solidFill>
          </a:ln>
        </p:spPr>
        <p:txBody>
          <a:bodyPr wrap="square" lIns="0" tIns="0" rIns="0" bIns="0" rtlCol="0"/>
          <a:lstStyle/>
          <a:p>
            <a:endParaRPr/>
          </a:p>
        </p:txBody>
      </p:sp>
      <p:sp>
        <p:nvSpPr>
          <p:cNvPr id="138" name="object 138"/>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CCCCCC"/>
            </a:solidFill>
          </a:ln>
        </p:spPr>
        <p:txBody>
          <a:bodyPr wrap="square" lIns="0" tIns="0" rIns="0" bIns="0" rtlCol="0"/>
          <a:lstStyle/>
          <a:p>
            <a:endParaRPr/>
          </a:p>
        </p:txBody>
      </p:sp>
      <p:sp>
        <p:nvSpPr>
          <p:cNvPr id="139" name="object 139"/>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CCCCCC"/>
          </a:solidFill>
        </p:spPr>
        <p:txBody>
          <a:bodyPr wrap="square" lIns="0" tIns="0" rIns="0" bIns="0" rtlCol="0"/>
          <a:lstStyle/>
          <a:p>
            <a:endParaRPr/>
          </a:p>
        </p:txBody>
      </p:sp>
      <p:sp>
        <p:nvSpPr>
          <p:cNvPr id="140" name="object 140"/>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CCCCCC"/>
            </a:solidFill>
          </a:ln>
        </p:spPr>
        <p:txBody>
          <a:bodyPr wrap="square" lIns="0" tIns="0" rIns="0" bIns="0" rtlCol="0"/>
          <a:lstStyle/>
          <a:p>
            <a:endParaRPr/>
          </a:p>
        </p:txBody>
      </p:sp>
      <p:sp>
        <p:nvSpPr>
          <p:cNvPr id="141" name="object 141"/>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142" name="object 142"/>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143" name="object 143"/>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144" name="object 144"/>
          <p:cNvSpPr/>
          <p:nvPr/>
        </p:nvSpPr>
        <p:spPr>
          <a:xfrm>
            <a:off x="5148218" y="3763392"/>
            <a:ext cx="1160780" cy="0"/>
          </a:xfrm>
          <a:custGeom>
            <a:avLst/>
            <a:gdLst/>
            <a:ahLst/>
            <a:cxnLst/>
            <a:rect l="l" t="t" r="r" b="b"/>
            <a:pathLst>
              <a:path w="1160779">
                <a:moveTo>
                  <a:pt x="0" y="0"/>
                </a:moveTo>
                <a:lnTo>
                  <a:pt x="1160547" y="0"/>
                </a:lnTo>
              </a:path>
            </a:pathLst>
          </a:custGeom>
          <a:ln w="9524">
            <a:solidFill>
              <a:srgbClr val="CCCCCC"/>
            </a:solidFill>
          </a:ln>
        </p:spPr>
        <p:txBody>
          <a:bodyPr wrap="square" lIns="0" tIns="0" rIns="0" bIns="0" rtlCol="0"/>
          <a:lstStyle/>
          <a:p>
            <a:endParaRPr/>
          </a:p>
        </p:txBody>
      </p:sp>
      <p:sp>
        <p:nvSpPr>
          <p:cNvPr id="145" name="object 145"/>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46" name="object 146"/>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47" name="object 147"/>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CCCCCC"/>
            </a:solidFill>
          </a:ln>
        </p:spPr>
        <p:txBody>
          <a:bodyPr wrap="square" lIns="0" tIns="0" rIns="0" bIns="0" rtlCol="0"/>
          <a:lstStyle/>
          <a:p>
            <a:endParaRPr/>
          </a:p>
        </p:txBody>
      </p:sp>
      <p:sp>
        <p:nvSpPr>
          <p:cNvPr id="148" name="object 148"/>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CCCCCC"/>
          </a:solidFill>
        </p:spPr>
        <p:txBody>
          <a:bodyPr wrap="square" lIns="0" tIns="0" rIns="0" bIns="0" rtlCol="0"/>
          <a:lstStyle/>
          <a:p>
            <a:endParaRPr/>
          </a:p>
        </p:txBody>
      </p:sp>
      <p:sp>
        <p:nvSpPr>
          <p:cNvPr id="149" name="object 149"/>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CCCCCC"/>
            </a:solidFill>
          </a:ln>
        </p:spPr>
        <p:txBody>
          <a:bodyPr wrap="square" lIns="0" tIns="0" rIns="0" bIns="0" rtlCol="0"/>
          <a:lstStyle/>
          <a:p>
            <a:endParaRPr/>
          </a:p>
        </p:txBody>
      </p:sp>
      <p:sp>
        <p:nvSpPr>
          <p:cNvPr id="150" name="object 150"/>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CCCCCC"/>
            </a:solidFill>
          </a:ln>
        </p:spPr>
        <p:txBody>
          <a:bodyPr wrap="square" lIns="0" tIns="0" rIns="0" bIns="0" rtlCol="0"/>
          <a:lstStyle/>
          <a:p>
            <a:endParaRPr/>
          </a:p>
        </p:txBody>
      </p:sp>
      <p:sp>
        <p:nvSpPr>
          <p:cNvPr id="151" name="object 151"/>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CCCCCC"/>
          </a:solidFill>
        </p:spPr>
        <p:txBody>
          <a:bodyPr wrap="square" lIns="0" tIns="0" rIns="0" bIns="0" rtlCol="0"/>
          <a:lstStyle/>
          <a:p>
            <a:endParaRPr/>
          </a:p>
        </p:txBody>
      </p:sp>
      <p:sp>
        <p:nvSpPr>
          <p:cNvPr id="152" name="object 152"/>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CCCCCC"/>
            </a:solidFill>
          </a:ln>
        </p:spPr>
        <p:txBody>
          <a:bodyPr wrap="square" lIns="0" tIns="0" rIns="0" bIns="0" rtlCol="0"/>
          <a:lstStyle/>
          <a:p>
            <a:endParaRPr/>
          </a:p>
        </p:txBody>
      </p:sp>
      <p:sp>
        <p:nvSpPr>
          <p:cNvPr id="153" name="object 153"/>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CCCCCC"/>
            </a:solidFill>
          </a:ln>
        </p:spPr>
        <p:txBody>
          <a:bodyPr wrap="square" lIns="0" tIns="0" rIns="0" bIns="0" rtlCol="0"/>
          <a:lstStyle/>
          <a:p>
            <a:endParaRPr/>
          </a:p>
        </p:txBody>
      </p:sp>
      <p:sp>
        <p:nvSpPr>
          <p:cNvPr id="154" name="object 154"/>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CCCCCC"/>
          </a:solidFill>
        </p:spPr>
        <p:txBody>
          <a:bodyPr wrap="square" lIns="0" tIns="0" rIns="0" bIns="0" rtlCol="0"/>
          <a:lstStyle/>
          <a:p>
            <a:endParaRPr/>
          </a:p>
        </p:txBody>
      </p:sp>
      <p:sp>
        <p:nvSpPr>
          <p:cNvPr id="155" name="object 155"/>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CCCCCC"/>
            </a:solidFill>
          </a:ln>
        </p:spPr>
        <p:txBody>
          <a:bodyPr wrap="square" lIns="0" tIns="0" rIns="0" bIns="0" rtlCol="0"/>
          <a:lstStyle/>
          <a:p>
            <a:endParaRPr/>
          </a:p>
        </p:txBody>
      </p:sp>
      <p:sp>
        <p:nvSpPr>
          <p:cNvPr id="156" name="object 156"/>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(2)</a:t>
            </a:r>
            <a:endParaRPr sz="1200">
              <a:latin typeface="Arial"/>
              <a:cs typeface="Arial"/>
            </a:endParaRPr>
          </a:p>
        </p:txBody>
      </p:sp>
      <p:sp>
        <p:nvSpPr>
          <p:cNvPr id="157" name="object 157"/>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(3)</a:t>
            </a:r>
            <a:endParaRPr sz="1200">
              <a:latin typeface="Arial"/>
              <a:cs typeface="Arial"/>
            </a:endParaRPr>
          </a:p>
        </p:txBody>
      </p:sp>
      <p:sp>
        <p:nvSpPr>
          <p:cNvPr id="158" name="object 158"/>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(3)</a:t>
            </a:r>
            <a:endParaRPr sz="1200">
              <a:latin typeface="Arial"/>
              <a:cs typeface="Arial"/>
            </a:endParaRPr>
          </a:p>
        </p:txBody>
      </p:sp>
      <p:sp>
        <p:nvSpPr>
          <p:cNvPr id="159" name="object 159"/>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solidFill>
                  <a:srgbClr val="999999"/>
                </a:solidFill>
                <a:latin typeface="Arial"/>
                <a:cs typeface="Arial"/>
              </a:rPr>
              <a:t>a</a:t>
            </a:r>
            <a:r>
              <a:rPr sz="1200" dirty="0">
                <a:solidFill>
                  <a:srgbClr val="999999"/>
                </a:solidFill>
                <a:latin typeface="Arial"/>
                <a:cs typeface="Arial"/>
              </a:rPr>
              <a:t>(4)</a:t>
            </a:r>
            <a:endParaRPr sz="1200">
              <a:latin typeface="Arial"/>
              <a:cs typeface="Arial"/>
            </a:endParaRPr>
          </a:p>
        </p:txBody>
      </p:sp>
      <p:sp>
        <p:nvSpPr>
          <p:cNvPr id="160" name="object 160"/>
          <p:cNvSpPr txBox="1"/>
          <p:nvPr/>
        </p:nvSpPr>
        <p:spPr>
          <a:xfrm>
            <a:off x="2903919" y="5195198"/>
            <a:ext cx="7033895" cy="1045543"/>
          </a:xfrm>
          <a:prstGeom prst="rect">
            <a:avLst/>
          </a:prstGeom>
        </p:spPr>
        <p:txBody>
          <a:bodyPr vert="horz" wrap="square" lIns="0" tIns="12700" rIns="0" bIns="0" rtlCol="0">
            <a:spAutoFit/>
          </a:bodyPr>
          <a:lstStyle/>
          <a:p>
            <a:pPr marL="957556">
              <a:spcBef>
                <a:spcPts val="100"/>
              </a:spcBef>
            </a:pPr>
            <a:r>
              <a:rPr sz="2700" baseline="-20061" dirty="0">
                <a:solidFill>
                  <a:srgbClr val="CC0000"/>
                </a:solidFill>
                <a:latin typeface="Arial"/>
                <a:cs typeface="Arial"/>
              </a:rPr>
              <a:t>a</a:t>
            </a:r>
            <a:r>
              <a:rPr sz="1200" dirty="0">
                <a:solidFill>
                  <a:srgbClr val="CC0000"/>
                </a:solidFill>
                <a:latin typeface="Arial"/>
                <a:cs typeface="Arial"/>
              </a:rPr>
              <a:t>(2) </a:t>
            </a:r>
            <a:r>
              <a:rPr sz="2700" baseline="-20061" dirty="0">
                <a:solidFill>
                  <a:srgbClr val="CC0000"/>
                </a:solidFill>
                <a:latin typeface="Arial"/>
                <a:cs typeface="Arial"/>
              </a:rPr>
              <a:t>=</a:t>
            </a:r>
            <a:r>
              <a:rPr sz="2700" spc="-31" baseline="-20061" dirty="0">
                <a:solidFill>
                  <a:srgbClr val="CC0000"/>
                </a:solidFill>
                <a:latin typeface="Arial"/>
                <a:cs typeface="Arial"/>
              </a:rPr>
              <a:t> </a:t>
            </a:r>
            <a:r>
              <a:rPr sz="2700" spc="-7" baseline="-20061" dirty="0">
                <a:solidFill>
                  <a:srgbClr val="CC0000"/>
                </a:solidFill>
                <a:latin typeface="Arial"/>
                <a:cs typeface="Arial"/>
              </a:rPr>
              <a:t>σ(z</a:t>
            </a:r>
            <a:r>
              <a:rPr sz="1200" spc="-5" dirty="0">
                <a:solidFill>
                  <a:srgbClr val="CC0000"/>
                </a:solidFill>
                <a:latin typeface="Arial"/>
                <a:cs typeface="Arial"/>
              </a:rPr>
              <a:t>(2)</a:t>
            </a:r>
            <a:r>
              <a:rPr sz="2700" spc="-7" baseline="-20061" dirty="0">
                <a:solidFill>
                  <a:srgbClr val="CC0000"/>
                </a:solidFill>
                <a:latin typeface="Arial"/>
                <a:cs typeface="Arial"/>
              </a:rPr>
              <a:t>)</a:t>
            </a:r>
            <a:endParaRPr sz="2700" baseline="-20061">
              <a:latin typeface="Arial"/>
              <a:cs typeface="Arial"/>
            </a:endParaRPr>
          </a:p>
          <a:p>
            <a:pPr marL="12700" marR="5080">
              <a:lnSpc>
                <a:spcPct val="100699"/>
              </a:lnSpc>
              <a:spcBef>
                <a:spcPts val="1575"/>
              </a:spcBef>
            </a:pPr>
            <a:r>
              <a:rPr spc="180" dirty="0">
                <a:solidFill>
                  <a:srgbClr val="CC0000"/>
                </a:solidFill>
                <a:latin typeface="Calibri"/>
                <a:cs typeface="Calibri"/>
              </a:rPr>
              <a:t>Activation</a:t>
            </a:r>
            <a:r>
              <a:rPr spc="85" dirty="0">
                <a:solidFill>
                  <a:srgbClr val="CC0000"/>
                </a:solidFill>
                <a:latin typeface="Calibri"/>
                <a:cs typeface="Calibri"/>
              </a:rPr>
              <a:t> </a:t>
            </a:r>
            <a:r>
              <a:rPr spc="180" dirty="0">
                <a:solidFill>
                  <a:srgbClr val="CC0000"/>
                </a:solidFill>
                <a:latin typeface="Calibri"/>
                <a:cs typeface="Calibri"/>
              </a:rPr>
              <a:t>value</a:t>
            </a:r>
            <a:r>
              <a:rPr spc="85" dirty="0">
                <a:solidFill>
                  <a:srgbClr val="CC0000"/>
                </a:solidFill>
                <a:latin typeface="Calibri"/>
                <a:cs typeface="Calibri"/>
              </a:rPr>
              <a:t> </a:t>
            </a:r>
            <a:r>
              <a:rPr spc="151" dirty="0">
                <a:solidFill>
                  <a:srgbClr val="CC0000"/>
                </a:solidFill>
                <a:latin typeface="Calibri"/>
                <a:cs typeface="Calibri"/>
              </a:rPr>
              <a:t>for</a:t>
            </a:r>
            <a:r>
              <a:rPr spc="85" dirty="0">
                <a:solidFill>
                  <a:srgbClr val="CC0000"/>
                </a:solidFill>
                <a:latin typeface="Calibri"/>
                <a:cs typeface="Calibri"/>
              </a:rPr>
              <a:t> </a:t>
            </a:r>
            <a:r>
              <a:rPr spc="185" dirty="0">
                <a:solidFill>
                  <a:srgbClr val="CC0000"/>
                </a:solidFill>
                <a:latin typeface="Calibri"/>
                <a:cs typeface="Calibri"/>
              </a:rPr>
              <a:t>the</a:t>
            </a:r>
            <a:r>
              <a:rPr spc="85" dirty="0">
                <a:solidFill>
                  <a:srgbClr val="CC0000"/>
                </a:solidFill>
                <a:latin typeface="Calibri"/>
                <a:cs typeface="Calibri"/>
              </a:rPr>
              <a:t> </a:t>
            </a:r>
            <a:r>
              <a:rPr spc="225" dirty="0">
                <a:solidFill>
                  <a:srgbClr val="CC0000"/>
                </a:solidFill>
                <a:latin typeface="Calibri"/>
                <a:cs typeface="Calibri"/>
              </a:rPr>
              <a:t>second</a:t>
            </a:r>
            <a:r>
              <a:rPr spc="85" dirty="0">
                <a:solidFill>
                  <a:srgbClr val="CC0000"/>
                </a:solidFill>
                <a:latin typeface="Calibri"/>
                <a:cs typeface="Calibri"/>
              </a:rPr>
              <a:t> </a:t>
            </a:r>
            <a:r>
              <a:rPr spc="151" dirty="0">
                <a:solidFill>
                  <a:srgbClr val="CC0000"/>
                </a:solidFill>
                <a:latin typeface="Calibri"/>
                <a:cs typeface="Calibri"/>
              </a:rPr>
              <a:t>layer</a:t>
            </a:r>
            <a:r>
              <a:rPr spc="85" dirty="0">
                <a:solidFill>
                  <a:srgbClr val="CC0000"/>
                </a:solidFill>
                <a:latin typeface="Calibri"/>
                <a:cs typeface="Calibri"/>
              </a:rPr>
              <a:t> </a:t>
            </a:r>
            <a:r>
              <a:rPr spc="135" dirty="0">
                <a:solidFill>
                  <a:srgbClr val="CC0000"/>
                </a:solidFill>
                <a:latin typeface="Calibri"/>
                <a:cs typeface="Calibri"/>
              </a:rPr>
              <a:t>is</a:t>
            </a:r>
            <a:r>
              <a:rPr spc="85" dirty="0">
                <a:solidFill>
                  <a:srgbClr val="CC0000"/>
                </a:solidFill>
                <a:latin typeface="Calibri"/>
                <a:cs typeface="Calibri"/>
              </a:rPr>
              <a:t> </a:t>
            </a:r>
            <a:r>
              <a:rPr spc="185" dirty="0">
                <a:solidFill>
                  <a:srgbClr val="CC0000"/>
                </a:solidFill>
                <a:latin typeface="Calibri"/>
                <a:cs typeface="Calibri"/>
              </a:rPr>
              <a:t>calculated</a:t>
            </a:r>
            <a:r>
              <a:rPr spc="85" dirty="0">
                <a:solidFill>
                  <a:srgbClr val="CC0000"/>
                </a:solidFill>
                <a:latin typeface="Calibri"/>
                <a:cs typeface="Calibri"/>
              </a:rPr>
              <a:t> </a:t>
            </a:r>
            <a:r>
              <a:rPr spc="235" dirty="0">
                <a:solidFill>
                  <a:srgbClr val="CC0000"/>
                </a:solidFill>
                <a:latin typeface="Calibri"/>
                <a:cs typeface="Calibri"/>
              </a:rPr>
              <a:t>by</a:t>
            </a:r>
            <a:r>
              <a:rPr spc="85" dirty="0">
                <a:solidFill>
                  <a:srgbClr val="CC0000"/>
                </a:solidFill>
                <a:latin typeface="Calibri"/>
                <a:cs typeface="Calibri"/>
              </a:rPr>
              <a:t> </a:t>
            </a:r>
            <a:r>
              <a:rPr spc="204" dirty="0">
                <a:solidFill>
                  <a:srgbClr val="CC0000"/>
                </a:solidFill>
                <a:latin typeface="Calibri"/>
                <a:cs typeface="Calibri"/>
              </a:rPr>
              <a:t>passing  </a:t>
            </a:r>
            <a:r>
              <a:rPr spc="100" dirty="0">
                <a:solidFill>
                  <a:srgbClr val="CC0000"/>
                </a:solidFill>
                <a:latin typeface="Calibri"/>
                <a:cs typeface="Calibri"/>
              </a:rPr>
              <a:t>z</a:t>
            </a:r>
            <a:r>
              <a:rPr spc="151" baseline="30092" dirty="0">
                <a:solidFill>
                  <a:srgbClr val="CC0000"/>
                </a:solidFill>
                <a:latin typeface="Calibri"/>
                <a:cs typeface="Calibri"/>
              </a:rPr>
              <a:t>(2)</a:t>
            </a:r>
            <a:r>
              <a:rPr spc="75" baseline="30092" dirty="0">
                <a:solidFill>
                  <a:srgbClr val="CC0000"/>
                </a:solidFill>
                <a:latin typeface="Calibri"/>
                <a:cs typeface="Calibri"/>
              </a:rPr>
              <a:t> </a:t>
            </a:r>
            <a:r>
              <a:rPr spc="160" dirty="0">
                <a:solidFill>
                  <a:srgbClr val="CC0000"/>
                </a:solidFill>
                <a:latin typeface="Calibri"/>
                <a:cs typeface="Calibri"/>
              </a:rPr>
              <a:t>into</a:t>
            </a:r>
            <a:r>
              <a:rPr spc="80" dirty="0">
                <a:solidFill>
                  <a:srgbClr val="CC0000"/>
                </a:solidFill>
                <a:latin typeface="Calibri"/>
                <a:cs typeface="Calibri"/>
              </a:rPr>
              <a:t> </a:t>
            </a:r>
            <a:r>
              <a:rPr spc="251" dirty="0">
                <a:solidFill>
                  <a:srgbClr val="CC0000"/>
                </a:solidFill>
                <a:latin typeface="Calibri"/>
                <a:cs typeface="Calibri"/>
              </a:rPr>
              <a:t>some</a:t>
            </a:r>
            <a:r>
              <a:rPr spc="80" dirty="0">
                <a:solidFill>
                  <a:srgbClr val="CC0000"/>
                </a:solidFill>
                <a:latin typeface="Calibri"/>
                <a:cs typeface="Calibri"/>
              </a:rPr>
              <a:t> </a:t>
            </a:r>
            <a:r>
              <a:rPr spc="175" dirty="0">
                <a:solidFill>
                  <a:srgbClr val="CC0000"/>
                </a:solidFill>
                <a:latin typeface="Calibri"/>
                <a:cs typeface="Calibri"/>
              </a:rPr>
              <a:t>function.</a:t>
            </a:r>
            <a:r>
              <a:rPr spc="80" dirty="0">
                <a:solidFill>
                  <a:srgbClr val="CC0000"/>
                </a:solidFill>
                <a:latin typeface="Calibri"/>
                <a:cs typeface="Calibri"/>
              </a:rPr>
              <a:t> </a:t>
            </a:r>
            <a:r>
              <a:rPr spc="155" dirty="0">
                <a:solidFill>
                  <a:srgbClr val="CC0000"/>
                </a:solidFill>
                <a:latin typeface="Calibri"/>
                <a:cs typeface="Calibri"/>
              </a:rPr>
              <a:t>In</a:t>
            </a:r>
            <a:r>
              <a:rPr spc="80" dirty="0">
                <a:solidFill>
                  <a:srgbClr val="CC0000"/>
                </a:solidFill>
                <a:latin typeface="Calibri"/>
                <a:cs typeface="Calibri"/>
              </a:rPr>
              <a:t> </a:t>
            </a:r>
            <a:r>
              <a:rPr spc="155" dirty="0">
                <a:solidFill>
                  <a:srgbClr val="CC0000"/>
                </a:solidFill>
                <a:latin typeface="Calibri"/>
                <a:cs typeface="Calibri"/>
              </a:rPr>
              <a:t>this</a:t>
            </a:r>
            <a:r>
              <a:rPr spc="80" dirty="0">
                <a:solidFill>
                  <a:srgbClr val="CC0000"/>
                </a:solidFill>
                <a:latin typeface="Calibri"/>
                <a:cs typeface="Calibri"/>
              </a:rPr>
              <a:t> </a:t>
            </a:r>
            <a:r>
              <a:rPr spc="185" dirty="0">
                <a:solidFill>
                  <a:srgbClr val="CC0000"/>
                </a:solidFill>
                <a:latin typeface="Calibri"/>
                <a:cs typeface="Calibri"/>
              </a:rPr>
              <a:t>case,</a:t>
            </a:r>
            <a:r>
              <a:rPr spc="80" dirty="0">
                <a:solidFill>
                  <a:srgbClr val="CC0000"/>
                </a:solidFill>
                <a:latin typeface="Calibri"/>
                <a:cs typeface="Calibri"/>
              </a:rPr>
              <a:t> </a:t>
            </a:r>
            <a:r>
              <a:rPr spc="185" dirty="0">
                <a:solidFill>
                  <a:srgbClr val="CC0000"/>
                </a:solidFill>
                <a:latin typeface="Calibri"/>
                <a:cs typeface="Calibri"/>
              </a:rPr>
              <a:t>the</a:t>
            </a:r>
            <a:r>
              <a:rPr spc="80" dirty="0">
                <a:solidFill>
                  <a:srgbClr val="CC0000"/>
                </a:solidFill>
                <a:latin typeface="Calibri"/>
                <a:cs typeface="Calibri"/>
              </a:rPr>
              <a:t> </a:t>
            </a:r>
            <a:r>
              <a:rPr spc="215" dirty="0">
                <a:solidFill>
                  <a:srgbClr val="CC0000"/>
                </a:solidFill>
                <a:latin typeface="Calibri"/>
                <a:cs typeface="Calibri"/>
              </a:rPr>
              <a:t>sigmoid</a:t>
            </a:r>
            <a:r>
              <a:rPr spc="80" dirty="0">
                <a:solidFill>
                  <a:srgbClr val="CC0000"/>
                </a:solidFill>
                <a:latin typeface="Calibri"/>
                <a:cs typeface="Calibri"/>
              </a:rPr>
              <a:t> </a:t>
            </a:r>
            <a:r>
              <a:rPr spc="175" dirty="0">
                <a:solidFill>
                  <a:srgbClr val="CC0000"/>
                </a:solidFill>
                <a:latin typeface="Calibri"/>
                <a:cs typeface="Calibri"/>
              </a:rPr>
              <a:t>function.</a:t>
            </a:r>
            <a:endParaRPr>
              <a:latin typeface="Calibri"/>
              <a:cs typeface="Calibri"/>
            </a:endParaRPr>
          </a:p>
        </p:txBody>
      </p:sp>
      <p:sp>
        <p:nvSpPr>
          <p:cNvPr id="161" name="object 161"/>
          <p:cNvSpPr/>
          <p:nvPr/>
        </p:nvSpPr>
        <p:spPr>
          <a:xfrm>
            <a:off x="3590121" y="4057917"/>
            <a:ext cx="825500" cy="1506220"/>
          </a:xfrm>
          <a:custGeom>
            <a:avLst/>
            <a:gdLst/>
            <a:ahLst/>
            <a:cxnLst/>
            <a:rect l="l" t="t" r="r" b="b"/>
            <a:pathLst>
              <a:path w="825500" h="1506220">
                <a:moveTo>
                  <a:pt x="0" y="1505696"/>
                </a:moveTo>
                <a:lnTo>
                  <a:pt x="18223" y="1448438"/>
                </a:lnTo>
                <a:lnTo>
                  <a:pt x="40371" y="1373318"/>
                </a:lnTo>
                <a:lnTo>
                  <a:pt x="52801" y="1330149"/>
                </a:lnTo>
                <a:lnTo>
                  <a:pt x="66073" y="1283821"/>
                </a:lnTo>
                <a:lnTo>
                  <a:pt x="80140" y="1234768"/>
                </a:lnTo>
                <a:lnTo>
                  <a:pt x="94956" y="1183426"/>
                </a:lnTo>
                <a:lnTo>
                  <a:pt x="110475" y="1130231"/>
                </a:lnTo>
                <a:lnTo>
                  <a:pt x="126649" y="1075617"/>
                </a:lnTo>
                <a:lnTo>
                  <a:pt x="143434" y="1020019"/>
                </a:lnTo>
                <a:lnTo>
                  <a:pt x="160781" y="963874"/>
                </a:lnTo>
                <a:lnTo>
                  <a:pt x="178646" y="907616"/>
                </a:lnTo>
                <a:lnTo>
                  <a:pt x="196980" y="851680"/>
                </a:lnTo>
                <a:lnTo>
                  <a:pt x="215739" y="796501"/>
                </a:lnTo>
                <a:lnTo>
                  <a:pt x="234875" y="742516"/>
                </a:lnTo>
                <a:lnTo>
                  <a:pt x="254342" y="690158"/>
                </a:lnTo>
                <a:lnTo>
                  <a:pt x="274093" y="639864"/>
                </a:lnTo>
                <a:lnTo>
                  <a:pt x="294083" y="592068"/>
                </a:lnTo>
                <a:lnTo>
                  <a:pt x="314264" y="547206"/>
                </a:lnTo>
                <a:lnTo>
                  <a:pt x="334591" y="505713"/>
                </a:lnTo>
                <a:lnTo>
                  <a:pt x="355016" y="468024"/>
                </a:lnTo>
                <a:lnTo>
                  <a:pt x="381387" y="425205"/>
                </a:lnTo>
                <a:lnTo>
                  <a:pt x="410237" y="383892"/>
                </a:lnTo>
                <a:lnTo>
                  <a:pt x="441187" y="344095"/>
                </a:lnTo>
                <a:lnTo>
                  <a:pt x="473859" y="305827"/>
                </a:lnTo>
                <a:lnTo>
                  <a:pt x="507874" y="269101"/>
                </a:lnTo>
                <a:lnTo>
                  <a:pt x="542854" y="233928"/>
                </a:lnTo>
                <a:lnTo>
                  <a:pt x="578421" y="200320"/>
                </a:lnTo>
                <a:lnTo>
                  <a:pt x="614195" y="168290"/>
                </a:lnTo>
                <a:lnTo>
                  <a:pt x="649798" y="137849"/>
                </a:lnTo>
                <a:lnTo>
                  <a:pt x="689182" y="105523"/>
                </a:lnTo>
                <a:lnTo>
                  <a:pt x="727329" y="75234"/>
                </a:lnTo>
                <a:lnTo>
                  <a:pt x="763704" y="47002"/>
                </a:lnTo>
                <a:lnTo>
                  <a:pt x="797773" y="20849"/>
                </a:lnTo>
                <a:lnTo>
                  <a:pt x="803223" y="16674"/>
                </a:lnTo>
                <a:lnTo>
                  <a:pt x="808573" y="12574"/>
                </a:lnTo>
                <a:lnTo>
                  <a:pt x="813773" y="8574"/>
                </a:lnTo>
                <a:lnTo>
                  <a:pt x="824873" y="0"/>
                </a:lnTo>
              </a:path>
            </a:pathLst>
          </a:custGeom>
          <a:ln w="28574">
            <a:solidFill>
              <a:srgbClr val="CC0000"/>
            </a:solidFill>
          </a:ln>
        </p:spPr>
        <p:txBody>
          <a:bodyPr wrap="square" lIns="0" tIns="0" rIns="0" bIns="0" rtlCol="0"/>
          <a:lstStyle/>
          <a:p>
            <a:endParaRPr/>
          </a:p>
        </p:txBody>
      </p:sp>
      <p:sp>
        <p:nvSpPr>
          <p:cNvPr id="162" name="object 162"/>
          <p:cNvSpPr/>
          <p:nvPr/>
        </p:nvSpPr>
        <p:spPr>
          <a:xfrm>
            <a:off x="4355456" y="4007730"/>
            <a:ext cx="117024" cy="1097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679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a:bodyPr>
          <a:lstStyle/>
          <a:p>
            <a:pPr algn="l"/>
            <a:r>
              <a:rPr lang="en-US" sz="4800">
                <a:latin typeface="Georgia" panose="02040502050405020303" pitchFamily="18" charset="0"/>
              </a:rPr>
              <a:t>What is a Neuron?</a:t>
            </a:r>
            <a:endParaRPr lang="en-US" sz="4800" dirty="0">
              <a:latin typeface="Georgia" panose="02040502050405020303" pitchFamily="18" charset="0"/>
            </a:endParaRPr>
          </a:p>
        </p:txBody>
      </p:sp>
      <p:sp>
        <p:nvSpPr>
          <p:cNvPr id="4" name="TextBox 3">
            <a:extLst>
              <a:ext uri="{FF2B5EF4-FFF2-40B4-BE49-F238E27FC236}">
                <a16:creationId xmlns:a16="http://schemas.microsoft.com/office/drawing/2014/main" id="{2A797A50-0B15-4A84-9E30-1AC1387CE972}"/>
              </a:ext>
            </a:extLst>
          </p:cNvPr>
          <p:cNvSpPr txBox="1"/>
          <p:nvPr/>
        </p:nvSpPr>
        <p:spPr>
          <a:xfrm>
            <a:off x="304800" y="6112578"/>
            <a:ext cx="1310936" cy="276999"/>
          </a:xfrm>
          <a:prstGeom prst="rect">
            <a:avLst/>
          </a:prstGeom>
          <a:noFill/>
        </p:spPr>
        <p:txBody>
          <a:bodyPr wrap="none" rtlCol="0">
            <a:spAutoFit/>
          </a:bodyPr>
          <a:lstStyle/>
          <a:p>
            <a:r>
              <a:rPr lang="en-US" sz="1200"/>
              <a:t>Source: Wikipedia</a:t>
            </a:r>
            <a:endParaRPr lang="en-US" sz="1200" dirty="0"/>
          </a:p>
        </p:txBody>
      </p:sp>
      <p:sp>
        <p:nvSpPr>
          <p:cNvPr id="13" name="object 4">
            <a:extLst>
              <a:ext uri="{FF2B5EF4-FFF2-40B4-BE49-F238E27FC236}">
                <a16:creationId xmlns:a16="http://schemas.microsoft.com/office/drawing/2014/main" id="{B4C4F57A-1F3B-4A94-8E1F-C49C5840E810}"/>
              </a:ext>
            </a:extLst>
          </p:cNvPr>
          <p:cNvSpPr/>
          <p:nvPr/>
        </p:nvSpPr>
        <p:spPr>
          <a:xfrm>
            <a:off x="1422400" y="1622851"/>
            <a:ext cx="7827971" cy="3612299"/>
          </a:xfrm>
          <a:prstGeom prst="rect">
            <a:avLst/>
          </a:prstGeom>
          <a:blipFill>
            <a:blip r:embed="rId2" cstate="print"/>
            <a:stretch>
              <a:fillRect/>
            </a:stretch>
          </a:blipFill>
        </p:spPr>
        <p:txBody>
          <a:bodyPr wrap="square" lIns="0" tIns="0" rIns="0" bIns="0" rtlCol="0"/>
          <a:lstStyle/>
          <a:p>
            <a:endParaRPr sz="2400" dirty="0"/>
          </a:p>
        </p:txBody>
      </p:sp>
    </p:spTree>
    <p:extLst>
      <p:ext uri="{BB962C8B-B14F-4D97-AF65-F5344CB8AC3E}">
        <p14:creationId xmlns:p14="http://schemas.microsoft.com/office/powerpoint/2010/main" val="89969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15" name="object 15"/>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16" name="object 16"/>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17" name="object 17"/>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18" name="object 18"/>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19" name="object 19"/>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20" name="object 20"/>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21" name="object 21"/>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22" name="object 22"/>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23" name="object 23"/>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24" name="object 24"/>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25" name="object 25"/>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26" name="object 26"/>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27" name="object 27"/>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28" name="object 28"/>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29" name="object 29"/>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30" name="object 30"/>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1" name="object 31"/>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2" name="object 32"/>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3" name="object 33"/>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4" name="object 34"/>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35" name="object 35"/>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36" name="object 36"/>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37" name="object 37"/>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38" name="object 38"/>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39" name="object 39"/>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40" name="object 40"/>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41" name="object 41"/>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42" name="object 42"/>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43" name="object 43"/>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44" name="object 44"/>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45" name="object 45"/>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46" name="object 46"/>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47" name="object 47"/>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48" name="object 48"/>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49" name="object 49"/>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50" name="object 50"/>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51" name="object 51"/>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52" name="object 52"/>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53" name="object 53"/>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4" name="object 54"/>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55" name="object 55"/>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56" name="object 56"/>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57" name="object 57"/>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8" name="object 58"/>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59" name="object 59"/>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60" name="object 60"/>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61" name="object 61"/>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62" name="object 62"/>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63" name="object 63"/>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64" name="object 64"/>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65" name="object 65"/>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6" name="object 66"/>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67" name="object 67"/>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68" name="object 68"/>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69" name="object 69"/>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0" name="object 70"/>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1" name="object 71"/>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72" name="object 72"/>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73" name="object 73"/>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74" name="object 74"/>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75" name="object 75"/>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76" name="object 76"/>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77" name="object 77"/>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78" name="object 78"/>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79" name="object 79"/>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80" name="object 80"/>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81" name="object 81"/>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82" name="object 82"/>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83" name="object 83"/>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84" name="object 84"/>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85" name="object 85"/>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86" name="object 86"/>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87" name="object 87"/>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88" name="object 88"/>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89" name="object 89"/>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90" name="object 90"/>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91" name="object 91"/>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92" name="object 92"/>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93" name="object 93"/>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94" name="object 9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95" name="object 95"/>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96" name="object 96"/>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D8D8D8"/>
          </a:solidFill>
        </p:spPr>
        <p:txBody>
          <a:bodyPr wrap="square" lIns="0" tIns="0" rIns="0" bIns="0" rtlCol="0"/>
          <a:lstStyle/>
          <a:p>
            <a:endParaRPr/>
          </a:p>
        </p:txBody>
      </p:sp>
      <p:sp>
        <p:nvSpPr>
          <p:cNvPr id="97" name="object 97"/>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999999"/>
            </a:solidFill>
          </a:ln>
        </p:spPr>
        <p:txBody>
          <a:bodyPr wrap="square" lIns="0" tIns="0" rIns="0" bIns="0" rtlCol="0"/>
          <a:lstStyle/>
          <a:p>
            <a:endParaRPr/>
          </a:p>
        </p:txBody>
      </p:sp>
      <p:sp>
        <p:nvSpPr>
          <p:cNvPr id="98" name="object 9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99" name="object 9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999999"/>
            </a:solidFill>
          </a:ln>
        </p:spPr>
        <p:txBody>
          <a:bodyPr wrap="square" lIns="0" tIns="0" rIns="0" bIns="0" rtlCol="0"/>
          <a:lstStyle/>
          <a:p>
            <a:endParaRPr/>
          </a:p>
        </p:txBody>
      </p:sp>
      <p:sp>
        <p:nvSpPr>
          <p:cNvPr id="100" name="object 100"/>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D8D8D8"/>
          </a:solidFill>
        </p:spPr>
        <p:txBody>
          <a:bodyPr wrap="square" lIns="0" tIns="0" rIns="0" bIns="0" rtlCol="0"/>
          <a:lstStyle/>
          <a:p>
            <a:endParaRPr/>
          </a:p>
        </p:txBody>
      </p:sp>
      <p:sp>
        <p:nvSpPr>
          <p:cNvPr id="101" name="object 101"/>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999999"/>
            </a:solidFill>
          </a:ln>
        </p:spPr>
        <p:txBody>
          <a:bodyPr wrap="square" lIns="0" tIns="0" rIns="0" bIns="0" rtlCol="0"/>
          <a:lstStyle/>
          <a:p>
            <a:endParaRPr/>
          </a:p>
        </p:txBody>
      </p:sp>
      <p:sp>
        <p:nvSpPr>
          <p:cNvPr id="102" name="object 102"/>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03" name="object 103"/>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04" name="object 104"/>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05" name="object 105"/>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06" name="object 106"/>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07" name="object 107"/>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08" name="object 108"/>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09" name="object 109"/>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10" name="object 110"/>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1" name="object 111"/>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12" name="object 112"/>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13" name="object 113"/>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4" name="object 114"/>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15" name="object 115"/>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16" name="object 116"/>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7" name="object 117"/>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18" name="object 118"/>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19" name="object 119"/>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20" name="object 120"/>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21" name="object 121"/>
          <p:cNvSpPr/>
          <p:nvPr/>
        </p:nvSpPr>
        <p:spPr>
          <a:xfrm>
            <a:off x="7023863" y="1918983"/>
            <a:ext cx="1164591" cy="436880"/>
          </a:xfrm>
          <a:custGeom>
            <a:avLst/>
            <a:gdLst/>
            <a:ahLst/>
            <a:cxnLst/>
            <a:rect l="l" t="t" r="r" b="b"/>
            <a:pathLst>
              <a:path w="1164590" h="436880">
                <a:moveTo>
                  <a:pt x="0" y="0"/>
                </a:moveTo>
                <a:lnTo>
                  <a:pt x="1164197" y="436534"/>
                </a:lnTo>
              </a:path>
            </a:pathLst>
          </a:custGeom>
          <a:ln w="9524">
            <a:solidFill>
              <a:srgbClr val="CCCCCC"/>
            </a:solidFill>
          </a:ln>
        </p:spPr>
        <p:txBody>
          <a:bodyPr wrap="square" lIns="0" tIns="0" rIns="0" bIns="0" rtlCol="0"/>
          <a:lstStyle/>
          <a:p>
            <a:endParaRPr/>
          </a:p>
        </p:txBody>
      </p:sp>
      <p:sp>
        <p:nvSpPr>
          <p:cNvPr id="122" name="object 122"/>
          <p:cNvSpPr/>
          <p:nvPr/>
        </p:nvSpPr>
        <p:spPr>
          <a:xfrm>
            <a:off x="8182537" y="2340785"/>
            <a:ext cx="46355" cy="30480"/>
          </a:xfrm>
          <a:custGeom>
            <a:avLst/>
            <a:gdLst/>
            <a:ahLst/>
            <a:cxnLst/>
            <a:rect l="l" t="t" r="r" b="b"/>
            <a:pathLst>
              <a:path w="46354" h="30480">
                <a:moveTo>
                  <a:pt x="45974" y="29907"/>
                </a:moveTo>
                <a:lnTo>
                  <a:pt x="0" y="29462"/>
                </a:lnTo>
                <a:lnTo>
                  <a:pt x="11024" y="0"/>
                </a:lnTo>
                <a:lnTo>
                  <a:pt x="45974" y="29907"/>
                </a:lnTo>
                <a:close/>
              </a:path>
            </a:pathLst>
          </a:custGeom>
          <a:solidFill>
            <a:srgbClr val="CCCCCC"/>
          </a:solidFill>
        </p:spPr>
        <p:txBody>
          <a:bodyPr wrap="square" lIns="0" tIns="0" rIns="0" bIns="0" rtlCol="0"/>
          <a:lstStyle/>
          <a:p>
            <a:endParaRPr/>
          </a:p>
        </p:txBody>
      </p:sp>
      <p:sp>
        <p:nvSpPr>
          <p:cNvPr id="123" name="object 123"/>
          <p:cNvSpPr/>
          <p:nvPr/>
        </p:nvSpPr>
        <p:spPr>
          <a:xfrm>
            <a:off x="8182537" y="2340785"/>
            <a:ext cx="46355" cy="30480"/>
          </a:xfrm>
          <a:custGeom>
            <a:avLst/>
            <a:gdLst/>
            <a:ahLst/>
            <a:cxnLst/>
            <a:rect l="l" t="t" r="r" b="b"/>
            <a:pathLst>
              <a:path w="46354" h="30480">
                <a:moveTo>
                  <a:pt x="0" y="29462"/>
                </a:moveTo>
                <a:lnTo>
                  <a:pt x="45974" y="29907"/>
                </a:lnTo>
                <a:lnTo>
                  <a:pt x="11024" y="0"/>
                </a:lnTo>
                <a:lnTo>
                  <a:pt x="0" y="29462"/>
                </a:lnTo>
                <a:close/>
              </a:path>
            </a:pathLst>
          </a:custGeom>
          <a:ln w="9524">
            <a:solidFill>
              <a:srgbClr val="CCCCCC"/>
            </a:solidFill>
          </a:ln>
        </p:spPr>
        <p:txBody>
          <a:bodyPr wrap="square" lIns="0" tIns="0" rIns="0" bIns="0" rtlCol="0"/>
          <a:lstStyle/>
          <a:p>
            <a:endParaRPr/>
          </a:p>
        </p:txBody>
      </p:sp>
      <p:sp>
        <p:nvSpPr>
          <p:cNvPr id="124" name="object 124"/>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CCCCCC"/>
            </a:solidFill>
          </a:ln>
        </p:spPr>
        <p:txBody>
          <a:bodyPr wrap="square" lIns="0" tIns="0" rIns="0" bIns="0" rtlCol="0"/>
          <a:lstStyle/>
          <a:p>
            <a:endParaRPr/>
          </a:p>
        </p:txBody>
      </p:sp>
      <p:sp>
        <p:nvSpPr>
          <p:cNvPr id="125" name="object 125"/>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126" name="object 126"/>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27" name="object 127"/>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CCCCCC"/>
            </a:solidFill>
          </a:ln>
        </p:spPr>
        <p:txBody>
          <a:bodyPr wrap="square" lIns="0" tIns="0" rIns="0" bIns="0" rtlCol="0"/>
          <a:lstStyle/>
          <a:p>
            <a:endParaRPr/>
          </a:p>
        </p:txBody>
      </p:sp>
      <p:sp>
        <p:nvSpPr>
          <p:cNvPr id="128" name="object 128"/>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CCCCCC"/>
          </a:solidFill>
        </p:spPr>
        <p:txBody>
          <a:bodyPr wrap="square" lIns="0" tIns="0" rIns="0" bIns="0" rtlCol="0"/>
          <a:lstStyle/>
          <a:p>
            <a:endParaRPr/>
          </a:p>
        </p:txBody>
      </p:sp>
      <p:sp>
        <p:nvSpPr>
          <p:cNvPr id="129" name="object 129"/>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CCCCCC"/>
            </a:solidFill>
          </a:ln>
        </p:spPr>
        <p:txBody>
          <a:bodyPr wrap="square" lIns="0" tIns="0" rIns="0" bIns="0" rtlCol="0"/>
          <a:lstStyle/>
          <a:p>
            <a:endParaRPr/>
          </a:p>
        </p:txBody>
      </p:sp>
      <p:sp>
        <p:nvSpPr>
          <p:cNvPr id="130" name="object 130"/>
          <p:cNvSpPr/>
          <p:nvPr/>
        </p:nvSpPr>
        <p:spPr>
          <a:xfrm>
            <a:off x="7023863" y="2395992"/>
            <a:ext cx="1164591" cy="445771"/>
          </a:xfrm>
          <a:custGeom>
            <a:avLst/>
            <a:gdLst/>
            <a:ahLst/>
            <a:cxnLst/>
            <a:rect l="l" t="t" r="r" b="b"/>
            <a:pathLst>
              <a:path w="1164590" h="445769">
                <a:moveTo>
                  <a:pt x="0" y="445176"/>
                </a:moveTo>
                <a:lnTo>
                  <a:pt x="1164322" y="0"/>
                </a:lnTo>
              </a:path>
            </a:pathLst>
          </a:custGeom>
          <a:ln w="9524">
            <a:solidFill>
              <a:srgbClr val="CCCCCC"/>
            </a:solidFill>
          </a:ln>
        </p:spPr>
        <p:txBody>
          <a:bodyPr wrap="square" lIns="0" tIns="0" rIns="0" bIns="0" rtlCol="0"/>
          <a:lstStyle/>
          <a:p>
            <a:endParaRPr/>
          </a:p>
        </p:txBody>
      </p:sp>
      <p:sp>
        <p:nvSpPr>
          <p:cNvPr id="131" name="object 131"/>
          <p:cNvSpPr/>
          <p:nvPr/>
        </p:nvSpPr>
        <p:spPr>
          <a:xfrm>
            <a:off x="8182561" y="2380555"/>
            <a:ext cx="46355" cy="30480"/>
          </a:xfrm>
          <a:custGeom>
            <a:avLst/>
            <a:gdLst/>
            <a:ahLst/>
            <a:cxnLst/>
            <a:rect l="l" t="t" r="r" b="b"/>
            <a:pathLst>
              <a:path w="46354" h="30480">
                <a:moveTo>
                  <a:pt x="11249" y="30132"/>
                </a:moveTo>
                <a:lnTo>
                  <a:pt x="0" y="742"/>
                </a:lnTo>
                <a:lnTo>
                  <a:pt x="45999" y="0"/>
                </a:lnTo>
                <a:lnTo>
                  <a:pt x="11249" y="30132"/>
                </a:lnTo>
                <a:close/>
              </a:path>
            </a:pathLst>
          </a:custGeom>
          <a:solidFill>
            <a:srgbClr val="CCCCCC"/>
          </a:solidFill>
        </p:spPr>
        <p:txBody>
          <a:bodyPr wrap="square" lIns="0" tIns="0" rIns="0" bIns="0" rtlCol="0"/>
          <a:lstStyle/>
          <a:p>
            <a:endParaRPr/>
          </a:p>
        </p:txBody>
      </p:sp>
      <p:sp>
        <p:nvSpPr>
          <p:cNvPr id="132" name="object 132"/>
          <p:cNvSpPr/>
          <p:nvPr/>
        </p:nvSpPr>
        <p:spPr>
          <a:xfrm>
            <a:off x="8182561" y="2380555"/>
            <a:ext cx="46355" cy="30480"/>
          </a:xfrm>
          <a:custGeom>
            <a:avLst/>
            <a:gdLst/>
            <a:ahLst/>
            <a:cxnLst/>
            <a:rect l="l" t="t" r="r" b="b"/>
            <a:pathLst>
              <a:path w="46354" h="30480">
                <a:moveTo>
                  <a:pt x="11249" y="30132"/>
                </a:moveTo>
                <a:lnTo>
                  <a:pt x="45999" y="0"/>
                </a:lnTo>
                <a:lnTo>
                  <a:pt x="0" y="742"/>
                </a:lnTo>
                <a:lnTo>
                  <a:pt x="11249" y="30132"/>
                </a:lnTo>
                <a:close/>
              </a:path>
            </a:pathLst>
          </a:custGeom>
          <a:ln w="9524">
            <a:solidFill>
              <a:srgbClr val="CCCCCC"/>
            </a:solidFill>
          </a:ln>
        </p:spPr>
        <p:txBody>
          <a:bodyPr wrap="square" lIns="0" tIns="0" rIns="0" bIns="0" rtlCol="0"/>
          <a:lstStyle/>
          <a:p>
            <a:endParaRPr/>
          </a:p>
        </p:txBody>
      </p:sp>
      <p:sp>
        <p:nvSpPr>
          <p:cNvPr id="133" name="object 133"/>
          <p:cNvSpPr/>
          <p:nvPr/>
        </p:nvSpPr>
        <p:spPr>
          <a:xfrm>
            <a:off x="7023863" y="2841169"/>
            <a:ext cx="1164591" cy="436880"/>
          </a:xfrm>
          <a:custGeom>
            <a:avLst/>
            <a:gdLst/>
            <a:ahLst/>
            <a:cxnLst/>
            <a:rect l="l" t="t" r="r" b="b"/>
            <a:pathLst>
              <a:path w="1164590" h="436879">
                <a:moveTo>
                  <a:pt x="0" y="0"/>
                </a:moveTo>
                <a:lnTo>
                  <a:pt x="1164197" y="436549"/>
                </a:lnTo>
              </a:path>
            </a:pathLst>
          </a:custGeom>
          <a:ln w="9524">
            <a:solidFill>
              <a:srgbClr val="CCCCCC"/>
            </a:solidFill>
          </a:ln>
        </p:spPr>
        <p:txBody>
          <a:bodyPr wrap="square" lIns="0" tIns="0" rIns="0" bIns="0" rtlCol="0"/>
          <a:lstStyle/>
          <a:p>
            <a:endParaRPr/>
          </a:p>
        </p:txBody>
      </p:sp>
      <p:sp>
        <p:nvSpPr>
          <p:cNvPr id="134" name="object 134"/>
          <p:cNvSpPr/>
          <p:nvPr/>
        </p:nvSpPr>
        <p:spPr>
          <a:xfrm>
            <a:off x="8182537" y="3262993"/>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CCCCCC"/>
          </a:solidFill>
        </p:spPr>
        <p:txBody>
          <a:bodyPr wrap="square" lIns="0" tIns="0" rIns="0" bIns="0" rtlCol="0"/>
          <a:lstStyle/>
          <a:p>
            <a:endParaRPr/>
          </a:p>
        </p:txBody>
      </p:sp>
      <p:sp>
        <p:nvSpPr>
          <p:cNvPr id="135" name="object 135"/>
          <p:cNvSpPr/>
          <p:nvPr/>
        </p:nvSpPr>
        <p:spPr>
          <a:xfrm>
            <a:off x="8182537" y="3262993"/>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CCCCCC"/>
            </a:solidFill>
          </a:ln>
        </p:spPr>
        <p:txBody>
          <a:bodyPr wrap="square" lIns="0" tIns="0" rIns="0" bIns="0" rtlCol="0"/>
          <a:lstStyle/>
          <a:p>
            <a:endParaRPr/>
          </a:p>
        </p:txBody>
      </p:sp>
      <p:sp>
        <p:nvSpPr>
          <p:cNvPr id="136" name="object 136"/>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CCCCCC"/>
            </a:solidFill>
          </a:ln>
        </p:spPr>
        <p:txBody>
          <a:bodyPr wrap="square" lIns="0" tIns="0" rIns="0" bIns="0" rtlCol="0"/>
          <a:lstStyle/>
          <a:p>
            <a:endParaRPr/>
          </a:p>
        </p:txBody>
      </p:sp>
      <p:sp>
        <p:nvSpPr>
          <p:cNvPr id="137" name="object 137"/>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138" name="object 138"/>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39" name="object 139"/>
          <p:cNvSpPr/>
          <p:nvPr/>
        </p:nvSpPr>
        <p:spPr>
          <a:xfrm>
            <a:off x="7023865" y="2418540"/>
            <a:ext cx="1180465" cy="1344931"/>
          </a:xfrm>
          <a:custGeom>
            <a:avLst/>
            <a:gdLst/>
            <a:ahLst/>
            <a:cxnLst/>
            <a:rect l="l" t="t" r="r" b="b"/>
            <a:pathLst>
              <a:path w="1180465" h="1344929">
                <a:moveTo>
                  <a:pt x="0" y="1344852"/>
                </a:moveTo>
                <a:lnTo>
                  <a:pt x="1179997" y="0"/>
                </a:lnTo>
              </a:path>
            </a:pathLst>
          </a:custGeom>
          <a:ln w="9524">
            <a:solidFill>
              <a:srgbClr val="CCCCCC"/>
            </a:solidFill>
          </a:ln>
        </p:spPr>
        <p:txBody>
          <a:bodyPr wrap="square" lIns="0" tIns="0" rIns="0" bIns="0" rtlCol="0"/>
          <a:lstStyle/>
          <a:p>
            <a:endParaRPr/>
          </a:p>
        </p:txBody>
      </p:sp>
      <p:sp>
        <p:nvSpPr>
          <p:cNvPr id="140" name="object 140"/>
          <p:cNvSpPr/>
          <p:nvPr/>
        </p:nvSpPr>
        <p:spPr>
          <a:xfrm>
            <a:off x="8192036" y="2386051"/>
            <a:ext cx="40640" cy="43180"/>
          </a:xfrm>
          <a:custGeom>
            <a:avLst/>
            <a:gdLst/>
            <a:ahLst/>
            <a:cxnLst/>
            <a:rect l="l" t="t" r="r" b="b"/>
            <a:pathLst>
              <a:path w="40640" h="43180">
                <a:moveTo>
                  <a:pt x="23649" y="42867"/>
                </a:moveTo>
                <a:lnTo>
                  <a:pt x="0" y="22114"/>
                </a:lnTo>
                <a:lnTo>
                  <a:pt x="40349" y="0"/>
                </a:lnTo>
                <a:lnTo>
                  <a:pt x="23649" y="42867"/>
                </a:lnTo>
                <a:close/>
              </a:path>
            </a:pathLst>
          </a:custGeom>
          <a:solidFill>
            <a:srgbClr val="CCCCCC"/>
          </a:solidFill>
        </p:spPr>
        <p:txBody>
          <a:bodyPr wrap="square" lIns="0" tIns="0" rIns="0" bIns="0" rtlCol="0"/>
          <a:lstStyle/>
          <a:p>
            <a:endParaRPr/>
          </a:p>
        </p:txBody>
      </p:sp>
      <p:sp>
        <p:nvSpPr>
          <p:cNvPr id="141" name="object 141"/>
          <p:cNvSpPr/>
          <p:nvPr/>
        </p:nvSpPr>
        <p:spPr>
          <a:xfrm>
            <a:off x="8192036" y="2386051"/>
            <a:ext cx="40640" cy="43180"/>
          </a:xfrm>
          <a:custGeom>
            <a:avLst/>
            <a:gdLst/>
            <a:ahLst/>
            <a:cxnLst/>
            <a:rect l="l" t="t" r="r" b="b"/>
            <a:pathLst>
              <a:path w="40640" h="43180">
                <a:moveTo>
                  <a:pt x="23649" y="42867"/>
                </a:moveTo>
                <a:lnTo>
                  <a:pt x="40349" y="0"/>
                </a:lnTo>
                <a:lnTo>
                  <a:pt x="0" y="22114"/>
                </a:lnTo>
                <a:lnTo>
                  <a:pt x="23649" y="42867"/>
                </a:lnTo>
                <a:close/>
              </a:path>
            </a:pathLst>
          </a:custGeom>
          <a:ln w="9524">
            <a:solidFill>
              <a:srgbClr val="CCCCCC"/>
            </a:solidFill>
          </a:ln>
        </p:spPr>
        <p:txBody>
          <a:bodyPr wrap="square" lIns="0" tIns="0" rIns="0" bIns="0" rtlCol="0"/>
          <a:lstStyle/>
          <a:p>
            <a:endParaRPr/>
          </a:p>
        </p:txBody>
      </p:sp>
      <p:sp>
        <p:nvSpPr>
          <p:cNvPr id="142" name="object 142"/>
          <p:cNvSpPr/>
          <p:nvPr/>
        </p:nvSpPr>
        <p:spPr>
          <a:xfrm>
            <a:off x="7023863" y="3318193"/>
            <a:ext cx="1164591" cy="445771"/>
          </a:xfrm>
          <a:custGeom>
            <a:avLst/>
            <a:gdLst/>
            <a:ahLst/>
            <a:cxnLst/>
            <a:rect l="l" t="t" r="r" b="b"/>
            <a:pathLst>
              <a:path w="1164590" h="445770">
                <a:moveTo>
                  <a:pt x="0" y="445199"/>
                </a:moveTo>
                <a:lnTo>
                  <a:pt x="1164322" y="0"/>
                </a:lnTo>
              </a:path>
            </a:pathLst>
          </a:custGeom>
          <a:ln w="9524">
            <a:solidFill>
              <a:srgbClr val="CCCCCC"/>
            </a:solidFill>
          </a:ln>
        </p:spPr>
        <p:txBody>
          <a:bodyPr wrap="square" lIns="0" tIns="0" rIns="0" bIns="0" rtlCol="0"/>
          <a:lstStyle/>
          <a:p>
            <a:endParaRPr/>
          </a:p>
        </p:txBody>
      </p:sp>
      <p:sp>
        <p:nvSpPr>
          <p:cNvPr id="143" name="object 143"/>
          <p:cNvSpPr/>
          <p:nvPr/>
        </p:nvSpPr>
        <p:spPr>
          <a:xfrm>
            <a:off x="8182561" y="3302743"/>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CCCCCC"/>
          </a:solidFill>
        </p:spPr>
        <p:txBody>
          <a:bodyPr wrap="square" lIns="0" tIns="0" rIns="0" bIns="0" rtlCol="0"/>
          <a:lstStyle/>
          <a:p>
            <a:endParaRPr/>
          </a:p>
        </p:txBody>
      </p:sp>
      <p:sp>
        <p:nvSpPr>
          <p:cNvPr id="144" name="object 144"/>
          <p:cNvSpPr/>
          <p:nvPr/>
        </p:nvSpPr>
        <p:spPr>
          <a:xfrm>
            <a:off x="8182561" y="3302743"/>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CCCCCC"/>
            </a:solidFill>
          </a:ln>
        </p:spPr>
        <p:txBody>
          <a:bodyPr wrap="square" lIns="0" tIns="0" rIns="0" bIns="0" rtlCol="0"/>
          <a:lstStyle/>
          <a:p>
            <a:endParaRPr/>
          </a:p>
        </p:txBody>
      </p:sp>
      <p:sp>
        <p:nvSpPr>
          <p:cNvPr id="145" name="object 145"/>
          <p:cNvSpPr/>
          <p:nvPr/>
        </p:nvSpPr>
        <p:spPr>
          <a:xfrm>
            <a:off x="7023863" y="3763392"/>
            <a:ext cx="1164591" cy="436880"/>
          </a:xfrm>
          <a:custGeom>
            <a:avLst/>
            <a:gdLst/>
            <a:ahLst/>
            <a:cxnLst/>
            <a:rect l="l" t="t" r="r" b="b"/>
            <a:pathLst>
              <a:path w="1164590" h="436879">
                <a:moveTo>
                  <a:pt x="0" y="0"/>
                </a:moveTo>
                <a:lnTo>
                  <a:pt x="1164197" y="436524"/>
                </a:lnTo>
              </a:path>
            </a:pathLst>
          </a:custGeom>
          <a:ln w="9524">
            <a:solidFill>
              <a:srgbClr val="CCCCCC"/>
            </a:solidFill>
          </a:ln>
        </p:spPr>
        <p:txBody>
          <a:bodyPr wrap="square" lIns="0" tIns="0" rIns="0" bIns="0" rtlCol="0"/>
          <a:lstStyle/>
          <a:p>
            <a:endParaRPr/>
          </a:p>
        </p:txBody>
      </p:sp>
      <p:sp>
        <p:nvSpPr>
          <p:cNvPr id="146" name="object 146"/>
          <p:cNvSpPr/>
          <p:nvPr/>
        </p:nvSpPr>
        <p:spPr>
          <a:xfrm>
            <a:off x="8182537" y="4185191"/>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CCCCCC"/>
          </a:solidFill>
        </p:spPr>
        <p:txBody>
          <a:bodyPr wrap="square" lIns="0" tIns="0" rIns="0" bIns="0" rtlCol="0"/>
          <a:lstStyle/>
          <a:p>
            <a:endParaRPr/>
          </a:p>
        </p:txBody>
      </p:sp>
      <p:sp>
        <p:nvSpPr>
          <p:cNvPr id="147" name="object 147"/>
          <p:cNvSpPr/>
          <p:nvPr/>
        </p:nvSpPr>
        <p:spPr>
          <a:xfrm>
            <a:off x="8182537" y="4185191"/>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CCCCCC"/>
            </a:solidFill>
          </a:ln>
        </p:spPr>
        <p:txBody>
          <a:bodyPr wrap="square" lIns="0" tIns="0" rIns="0" bIns="0" rtlCol="0"/>
          <a:lstStyle/>
          <a:p>
            <a:endParaRPr/>
          </a:p>
        </p:txBody>
      </p:sp>
      <p:sp>
        <p:nvSpPr>
          <p:cNvPr id="148" name="object 148"/>
          <p:cNvSpPr/>
          <p:nvPr/>
        </p:nvSpPr>
        <p:spPr>
          <a:xfrm>
            <a:off x="7023863" y="4240391"/>
            <a:ext cx="1164591" cy="445771"/>
          </a:xfrm>
          <a:custGeom>
            <a:avLst/>
            <a:gdLst/>
            <a:ahLst/>
            <a:cxnLst/>
            <a:rect l="l" t="t" r="r" b="b"/>
            <a:pathLst>
              <a:path w="1164590" h="445770">
                <a:moveTo>
                  <a:pt x="0" y="445199"/>
                </a:moveTo>
                <a:lnTo>
                  <a:pt x="1164322" y="0"/>
                </a:lnTo>
              </a:path>
            </a:pathLst>
          </a:custGeom>
          <a:ln w="9524">
            <a:solidFill>
              <a:srgbClr val="CCCCCC"/>
            </a:solidFill>
          </a:ln>
        </p:spPr>
        <p:txBody>
          <a:bodyPr wrap="square" lIns="0" tIns="0" rIns="0" bIns="0" rtlCol="0"/>
          <a:lstStyle/>
          <a:p>
            <a:endParaRPr/>
          </a:p>
        </p:txBody>
      </p:sp>
      <p:sp>
        <p:nvSpPr>
          <p:cNvPr id="149" name="object 149"/>
          <p:cNvSpPr/>
          <p:nvPr/>
        </p:nvSpPr>
        <p:spPr>
          <a:xfrm>
            <a:off x="8182561" y="4224941"/>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CCCCCC"/>
          </a:solidFill>
        </p:spPr>
        <p:txBody>
          <a:bodyPr wrap="square" lIns="0" tIns="0" rIns="0" bIns="0" rtlCol="0"/>
          <a:lstStyle/>
          <a:p>
            <a:endParaRPr/>
          </a:p>
        </p:txBody>
      </p:sp>
      <p:sp>
        <p:nvSpPr>
          <p:cNvPr id="150" name="object 150"/>
          <p:cNvSpPr/>
          <p:nvPr/>
        </p:nvSpPr>
        <p:spPr>
          <a:xfrm>
            <a:off x="8182561" y="4224941"/>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CCCCCC"/>
            </a:solidFill>
          </a:ln>
        </p:spPr>
        <p:txBody>
          <a:bodyPr wrap="square" lIns="0" tIns="0" rIns="0" bIns="0" rtlCol="0"/>
          <a:lstStyle/>
          <a:p>
            <a:endParaRPr/>
          </a:p>
        </p:txBody>
      </p:sp>
      <p:sp>
        <p:nvSpPr>
          <p:cNvPr id="151" name="object 151"/>
          <p:cNvSpPr/>
          <p:nvPr/>
        </p:nvSpPr>
        <p:spPr>
          <a:xfrm>
            <a:off x="7023865" y="3340743"/>
            <a:ext cx="1180465" cy="1344931"/>
          </a:xfrm>
          <a:custGeom>
            <a:avLst/>
            <a:gdLst/>
            <a:ahLst/>
            <a:cxnLst/>
            <a:rect l="l" t="t" r="r" b="b"/>
            <a:pathLst>
              <a:path w="1180465" h="1344929">
                <a:moveTo>
                  <a:pt x="0" y="1344847"/>
                </a:moveTo>
                <a:lnTo>
                  <a:pt x="1179997" y="0"/>
                </a:lnTo>
              </a:path>
            </a:pathLst>
          </a:custGeom>
          <a:ln w="9524">
            <a:solidFill>
              <a:srgbClr val="CCCCCC"/>
            </a:solidFill>
          </a:ln>
        </p:spPr>
        <p:txBody>
          <a:bodyPr wrap="square" lIns="0" tIns="0" rIns="0" bIns="0" rtlCol="0"/>
          <a:lstStyle/>
          <a:p>
            <a:endParaRPr/>
          </a:p>
        </p:txBody>
      </p:sp>
      <p:sp>
        <p:nvSpPr>
          <p:cNvPr id="152" name="object 152"/>
          <p:cNvSpPr/>
          <p:nvPr/>
        </p:nvSpPr>
        <p:spPr>
          <a:xfrm>
            <a:off x="8192036" y="33082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CCCCCC"/>
          </a:solidFill>
        </p:spPr>
        <p:txBody>
          <a:bodyPr wrap="square" lIns="0" tIns="0" rIns="0" bIns="0" rtlCol="0"/>
          <a:lstStyle/>
          <a:p>
            <a:endParaRPr/>
          </a:p>
        </p:txBody>
      </p:sp>
      <p:sp>
        <p:nvSpPr>
          <p:cNvPr id="153" name="object 153"/>
          <p:cNvSpPr/>
          <p:nvPr/>
        </p:nvSpPr>
        <p:spPr>
          <a:xfrm>
            <a:off x="8192036" y="33082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CCCCCC"/>
            </a:solidFill>
          </a:ln>
        </p:spPr>
        <p:txBody>
          <a:bodyPr wrap="square" lIns="0" tIns="0" rIns="0" bIns="0" rtlCol="0"/>
          <a:lstStyle/>
          <a:p>
            <a:endParaRPr/>
          </a:p>
        </p:txBody>
      </p:sp>
      <p:sp>
        <p:nvSpPr>
          <p:cNvPr id="154" name="object 154"/>
          <p:cNvSpPr/>
          <p:nvPr/>
        </p:nvSpPr>
        <p:spPr>
          <a:xfrm>
            <a:off x="7023863" y="2426138"/>
            <a:ext cx="1191260" cy="2259965"/>
          </a:xfrm>
          <a:custGeom>
            <a:avLst/>
            <a:gdLst/>
            <a:ahLst/>
            <a:cxnLst/>
            <a:rect l="l" t="t" r="r" b="b"/>
            <a:pathLst>
              <a:path w="1191259" h="2259965">
                <a:moveTo>
                  <a:pt x="0" y="2259452"/>
                </a:moveTo>
                <a:lnTo>
                  <a:pt x="1191047" y="0"/>
                </a:lnTo>
              </a:path>
            </a:pathLst>
          </a:custGeom>
          <a:ln w="9524">
            <a:solidFill>
              <a:srgbClr val="CCCCCC"/>
            </a:solidFill>
          </a:ln>
        </p:spPr>
        <p:txBody>
          <a:bodyPr wrap="square" lIns="0" tIns="0" rIns="0" bIns="0" rtlCol="0"/>
          <a:lstStyle/>
          <a:p>
            <a:endParaRPr/>
          </a:p>
        </p:txBody>
      </p:sp>
      <p:sp>
        <p:nvSpPr>
          <p:cNvPr id="155" name="object 155"/>
          <p:cNvSpPr/>
          <p:nvPr/>
        </p:nvSpPr>
        <p:spPr>
          <a:xfrm>
            <a:off x="8200987" y="2387900"/>
            <a:ext cx="34291" cy="45720"/>
          </a:xfrm>
          <a:custGeom>
            <a:avLst/>
            <a:gdLst/>
            <a:ahLst/>
            <a:cxnLst/>
            <a:rect l="l" t="t" r="r" b="b"/>
            <a:pathLst>
              <a:path w="34290" h="45719">
                <a:moveTo>
                  <a:pt x="27849" y="45574"/>
                </a:moveTo>
                <a:lnTo>
                  <a:pt x="0" y="30902"/>
                </a:lnTo>
                <a:lnTo>
                  <a:pt x="34074" y="0"/>
                </a:lnTo>
                <a:lnTo>
                  <a:pt x="27849" y="45574"/>
                </a:lnTo>
                <a:close/>
              </a:path>
            </a:pathLst>
          </a:custGeom>
          <a:solidFill>
            <a:srgbClr val="CCCCCC"/>
          </a:solidFill>
        </p:spPr>
        <p:txBody>
          <a:bodyPr wrap="square" lIns="0" tIns="0" rIns="0" bIns="0" rtlCol="0"/>
          <a:lstStyle/>
          <a:p>
            <a:endParaRPr/>
          </a:p>
        </p:txBody>
      </p:sp>
      <p:sp>
        <p:nvSpPr>
          <p:cNvPr id="156" name="object 156"/>
          <p:cNvSpPr/>
          <p:nvPr/>
        </p:nvSpPr>
        <p:spPr>
          <a:xfrm>
            <a:off x="8200985" y="2387900"/>
            <a:ext cx="34291" cy="45720"/>
          </a:xfrm>
          <a:custGeom>
            <a:avLst/>
            <a:gdLst/>
            <a:ahLst/>
            <a:cxnLst/>
            <a:rect l="l" t="t" r="r" b="b"/>
            <a:pathLst>
              <a:path w="34290" h="45719">
                <a:moveTo>
                  <a:pt x="27849" y="45574"/>
                </a:moveTo>
                <a:lnTo>
                  <a:pt x="34074" y="0"/>
                </a:lnTo>
                <a:lnTo>
                  <a:pt x="0" y="30902"/>
                </a:lnTo>
                <a:lnTo>
                  <a:pt x="27849" y="45574"/>
                </a:lnTo>
                <a:close/>
              </a:path>
            </a:pathLst>
          </a:custGeom>
          <a:ln w="9524">
            <a:solidFill>
              <a:srgbClr val="CCCCCC"/>
            </a:solidFill>
          </a:ln>
        </p:spPr>
        <p:txBody>
          <a:bodyPr wrap="square" lIns="0" tIns="0" rIns="0" bIns="0" rtlCol="0"/>
          <a:lstStyle/>
          <a:p>
            <a:endParaRPr/>
          </a:p>
        </p:txBody>
      </p:sp>
      <p:sp>
        <p:nvSpPr>
          <p:cNvPr id="157" name="object 157"/>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(3)</a:t>
            </a:r>
            <a:endParaRPr sz="1200">
              <a:latin typeface="Arial"/>
              <a:cs typeface="Arial"/>
            </a:endParaRPr>
          </a:p>
        </p:txBody>
      </p:sp>
      <p:sp>
        <p:nvSpPr>
          <p:cNvPr id="158" name="object 158"/>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a</a:t>
            </a:r>
            <a:r>
              <a:rPr sz="1200" dirty="0">
                <a:solidFill>
                  <a:srgbClr val="999999"/>
                </a:solidFill>
                <a:latin typeface="Arial"/>
                <a:cs typeface="Arial"/>
              </a:rPr>
              <a:t>(3)</a:t>
            </a:r>
            <a:endParaRPr sz="1200">
              <a:latin typeface="Arial"/>
              <a:cs typeface="Arial"/>
            </a:endParaRPr>
          </a:p>
        </p:txBody>
      </p:sp>
      <p:sp>
        <p:nvSpPr>
          <p:cNvPr id="159" name="object 159"/>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solidFill>
                  <a:srgbClr val="999999"/>
                </a:solidFill>
                <a:latin typeface="Arial"/>
                <a:cs typeface="Arial"/>
              </a:rPr>
              <a:t>a</a:t>
            </a:r>
            <a:r>
              <a:rPr sz="1200" dirty="0">
                <a:solidFill>
                  <a:srgbClr val="999999"/>
                </a:solidFill>
                <a:latin typeface="Arial"/>
                <a:cs typeface="Arial"/>
              </a:rPr>
              <a:t>(4)</a:t>
            </a:r>
            <a:endParaRPr sz="1200">
              <a:latin typeface="Arial"/>
              <a:cs typeface="Arial"/>
            </a:endParaRPr>
          </a:p>
        </p:txBody>
      </p:sp>
      <p:sp>
        <p:nvSpPr>
          <p:cNvPr id="160" name="object 160"/>
          <p:cNvSpPr/>
          <p:nvPr/>
        </p:nvSpPr>
        <p:spPr>
          <a:xfrm>
            <a:off x="6212665" y="1730047"/>
            <a:ext cx="178435" cy="2215515"/>
          </a:xfrm>
          <a:custGeom>
            <a:avLst/>
            <a:gdLst/>
            <a:ahLst/>
            <a:cxnLst/>
            <a:rect l="l" t="t" r="r" b="b"/>
            <a:pathLst>
              <a:path w="178435" h="2215515">
                <a:moveTo>
                  <a:pt x="0" y="29699"/>
                </a:moveTo>
                <a:lnTo>
                  <a:pt x="2334" y="18139"/>
                </a:lnTo>
                <a:lnTo>
                  <a:pt x="8699" y="8699"/>
                </a:lnTo>
                <a:lnTo>
                  <a:pt x="18140" y="2334"/>
                </a:lnTo>
                <a:lnTo>
                  <a:pt x="29699" y="0"/>
                </a:lnTo>
                <a:lnTo>
                  <a:pt x="148499" y="0"/>
                </a:lnTo>
                <a:lnTo>
                  <a:pt x="156374" y="0"/>
                </a:lnTo>
                <a:lnTo>
                  <a:pt x="163924" y="3129"/>
                </a:lnTo>
                <a:lnTo>
                  <a:pt x="169499" y="8699"/>
                </a:lnTo>
                <a:lnTo>
                  <a:pt x="175074" y="14269"/>
                </a:lnTo>
                <a:lnTo>
                  <a:pt x="178199" y="21822"/>
                </a:lnTo>
                <a:lnTo>
                  <a:pt x="178199" y="29699"/>
                </a:lnTo>
                <a:lnTo>
                  <a:pt x="178199" y="2185795"/>
                </a:lnTo>
                <a:lnTo>
                  <a:pt x="175865" y="2197354"/>
                </a:lnTo>
                <a:lnTo>
                  <a:pt x="169499" y="2206795"/>
                </a:lnTo>
                <a:lnTo>
                  <a:pt x="160059" y="2213161"/>
                </a:lnTo>
                <a:lnTo>
                  <a:pt x="148499" y="2215495"/>
                </a:lnTo>
                <a:lnTo>
                  <a:pt x="29699" y="2215495"/>
                </a:lnTo>
                <a:lnTo>
                  <a:pt x="18140" y="2213161"/>
                </a:lnTo>
                <a:lnTo>
                  <a:pt x="8699" y="2206795"/>
                </a:lnTo>
                <a:lnTo>
                  <a:pt x="2334" y="2197354"/>
                </a:lnTo>
                <a:lnTo>
                  <a:pt x="0" y="2185795"/>
                </a:lnTo>
                <a:lnTo>
                  <a:pt x="0" y="29699"/>
                </a:lnTo>
                <a:close/>
              </a:path>
            </a:pathLst>
          </a:custGeom>
          <a:ln w="28574">
            <a:solidFill>
              <a:srgbClr val="CC0000"/>
            </a:solidFill>
          </a:ln>
        </p:spPr>
        <p:txBody>
          <a:bodyPr wrap="square" lIns="0" tIns="0" rIns="0" bIns="0" rtlCol="0"/>
          <a:lstStyle/>
          <a:p>
            <a:endParaRPr/>
          </a:p>
        </p:txBody>
      </p:sp>
      <p:sp>
        <p:nvSpPr>
          <p:cNvPr id="161" name="object 161"/>
          <p:cNvSpPr/>
          <p:nvPr/>
        </p:nvSpPr>
        <p:spPr>
          <a:xfrm>
            <a:off x="5319593" y="4088267"/>
            <a:ext cx="803911" cy="1685925"/>
          </a:xfrm>
          <a:custGeom>
            <a:avLst/>
            <a:gdLst/>
            <a:ahLst/>
            <a:cxnLst/>
            <a:rect l="l" t="t" r="r" b="b"/>
            <a:pathLst>
              <a:path w="803910" h="1685925">
                <a:moveTo>
                  <a:pt x="0" y="1685796"/>
                </a:moveTo>
                <a:lnTo>
                  <a:pt x="18867" y="1629748"/>
                </a:lnTo>
                <a:lnTo>
                  <a:pt x="42070" y="1557154"/>
                </a:lnTo>
                <a:lnTo>
                  <a:pt x="55149" y="1515607"/>
                </a:lnTo>
                <a:lnTo>
                  <a:pt x="69133" y="1471071"/>
                </a:lnTo>
                <a:lnTo>
                  <a:pt x="83965" y="1423925"/>
                </a:lnTo>
                <a:lnTo>
                  <a:pt x="99584" y="1374554"/>
                </a:lnTo>
                <a:lnTo>
                  <a:pt x="115932" y="1323338"/>
                </a:lnTo>
                <a:lnTo>
                  <a:pt x="132949" y="1270659"/>
                </a:lnTo>
                <a:lnTo>
                  <a:pt x="150576" y="1216900"/>
                </a:lnTo>
                <a:lnTo>
                  <a:pt x="168754" y="1162443"/>
                </a:lnTo>
                <a:lnTo>
                  <a:pt x="187423" y="1107669"/>
                </a:lnTo>
                <a:lnTo>
                  <a:pt x="206525" y="1052960"/>
                </a:lnTo>
                <a:lnTo>
                  <a:pt x="226000" y="998699"/>
                </a:lnTo>
                <a:lnTo>
                  <a:pt x="245789" y="945268"/>
                </a:lnTo>
                <a:lnTo>
                  <a:pt x="265833" y="893048"/>
                </a:lnTo>
                <a:lnTo>
                  <a:pt x="286073" y="842422"/>
                </a:lnTo>
                <a:lnTo>
                  <a:pt x="306449" y="793771"/>
                </a:lnTo>
                <a:lnTo>
                  <a:pt x="326902" y="747477"/>
                </a:lnTo>
                <a:lnTo>
                  <a:pt x="347374" y="703923"/>
                </a:lnTo>
                <a:lnTo>
                  <a:pt x="369870" y="659320"/>
                </a:lnTo>
                <a:lnTo>
                  <a:pt x="394214" y="613962"/>
                </a:lnTo>
                <a:lnTo>
                  <a:pt x="420152" y="568069"/>
                </a:lnTo>
                <a:lnTo>
                  <a:pt x="447432" y="521862"/>
                </a:lnTo>
                <a:lnTo>
                  <a:pt x="475799" y="475561"/>
                </a:lnTo>
                <a:lnTo>
                  <a:pt x="504999" y="429386"/>
                </a:lnTo>
                <a:lnTo>
                  <a:pt x="534781" y="383557"/>
                </a:lnTo>
                <a:lnTo>
                  <a:pt x="564889" y="338294"/>
                </a:lnTo>
                <a:lnTo>
                  <a:pt x="595071" y="293818"/>
                </a:lnTo>
                <a:lnTo>
                  <a:pt x="625073" y="250349"/>
                </a:lnTo>
                <a:lnTo>
                  <a:pt x="654647" y="208113"/>
                </a:lnTo>
                <a:lnTo>
                  <a:pt x="683531" y="167322"/>
                </a:lnTo>
                <a:lnTo>
                  <a:pt x="711473" y="128196"/>
                </a:lnTo>
                <a:lnTo>
                  <a:pt x="738221" y="90957"/>
                </a:lnTo>
                <a:lnTo>
                  <a:pt x="763523" y="55824"/>
                </a:lnTo>
                <a:lnTo>
                  <a:pt x="771087" y="45311"/>
                </a:lnTo>
                <a:lnTo>
                  <a:pt x="778476" y="35037"/>
                </a:lnTo>
                <a:lnTo>
                  <a:pt x="785682" y="25006"/>
                </a:lnTo>
                <a:lnTo>
                  <a:pt x="792698" y="15224"/>
                </a:lnTo>
                <a:lnTo>
                  <a:pt x="803598" y="0"/>
                </a:lnTo>
              </a:path>
            </a:pathLst>
          </a:custGeom>
          <a:ln w="28574">
            <a:solidFill>
              <a:srgbClr val="CC0000"/>
            </a:solidFill>
          </a:ln>
        </p:spPr>
        <p:txBody>
          <a:bodyPr wrap="square" lIns="0" tIns="0" rIns="0" bIns="0" rtlCol="0"/>
          <a:lstStyle/>
          <a:p>
            <a:endParaRPr/>
          </a:p>
        </p:txBody>
      </p:sp>
      <p:sp>
        <p:nvSpPr>
          <p:cNvPr id="162" name="object 162"/>
          <p:cNvSpPr/>
          <p:nvPr/>
        </p:nvSpPr>
        <p:spPr>
          <a:xfrm>
            <a:off x="6064177" y="4027829"/>
            <a:ext cx="105275" cy="119424"/>
          </a:xfrm>
          <a:prstGeom prst="rect">
            <a:avLst/>
          </a:prstGeom>
          <a:blipFill>
            <a:blip r:embed="rId2" cstate="print"/>
            <a:stretch>
              <a:fillRect/>
            </a:stretch>
          </a:blipFill>
        </p:spPr>
        <p:txBody>
          <a:bodyPr wrap="square" lIns="0" tIns="0" rIns="0" bIns="0" rtlCol="0"/>
          <a:lstStyle/>
          <a:p>
            <a:endParaRPr/>
          </a:p>
        </p:txBody>
      </p:sp>
      <p:sp>
        <p:nvSpPr>
          <p:cNvPr id="163" name="object 163"/>
          <p:cNvSpPr txBox="1"/>
          <p:nvPr/>
        </p:nvSpPr>
        <p:spPr>
          <a:xfrm>
            <a:off x="2584471" y="4525621"/>
            <a:ext cx="6682740" cy="1902316"/>
          </a:xfrm>
          <a:prstGeom prst="rect">
            <a:avLst/>
          </a:prstGeom>
        </p:spPr>
        <p:txBody>
          <a:bodyPr vert="horz" wrap="square" lIns="0" tIns="12700" rIns="0" bIns="0" rtlCol="0">
            <a:spAutoFit/>
          </a:bodyPr>
          <a:lstStyle/>
          <a:p>
            <a:pPr marL="2104338">
              <a:spcBef>
                <a:spcPts val="100"/>
              </a:spcBef>
            </a:pPr>
            <a:r>
              <a:rPr spc="-5" dirty="0">
                <a:latin typeface="Arial"/>
                <a:cs typeface="Arial"/>
              </a:rPr>
              <a:t>+1</a:t>
            </a:r>
            <a:endParaRPr>
              <a:latin typeface="Arial"/>
              <a:cs typeface="Arial"/>
            </a:endParaRPr>
          </a:p>
          <a:p>
            <a:pPr>
              <a:lnSpc>
                <a:spcPct val="100000"/>
              </a:lnSpc>
            </a:pPr>
            <a:endParaRPr sz="2000">
              <a:latin typeface="Times New Roman"/>
              <a:cs typeface="Times New Roman"/>
            </a:endParaRPr>
          </a:p>
          <a:p>
            <a:pPr marL="3110153">
              <a:spcBef>
                <a:spcPts val="1505"/>
              </a:spcBef>
            </a:pPr>
            <a:r>
              <a:rPr sz="2700" baseline="-20061" dirty="0">
                <a:solidFill>
                  <a:srgbClr val="CC0000"/>
                </a:solidFill>
                <a:latin typeface="Arial"/>
                <a:cs typeface="Arial"/>
              </a:rPr>
              <a:t>z</a:t>
            </a:r>
            <a:r>
              <a:rPr sz="1200" dirty="0">
                <a:solidFill>
                  <a:srgbClr val="CC0000"/>
                </a:solidFill>
                <a:latin typeface="Arial"/>
                <a:cs typeface="Arial"/>
              </a:rPr>
              <a:t>(3) </a:t>
            </a:r>
            <a:r>
              <a:rPr sz="2700" baseline="-20061" dirty="0">
                <a:solidFill>
                  <a:srgbClr val="CC0000"/>
                </a:solidFill>
                <a:latin typeface="Arial"/>
                <a:cs typeface="Arial"/>
              </a:rPr>
              <a:t>= </a:t>
            </a:r>
            <a:r>
              <a:rPr sz="2700" spc="-7" baseline="-20061" dirty="0">
                <a:solidFill>
                  <a:srgbClr val="CC0000"/>
                </a:solidFill>
                <a:latin typeface="Arial"/>
                <a:cs typeface="Arial"/>
              </a:rPr>
              <a:t>W</a:t>
            </a:r>
            <a:r>
              <a:rPr sz="1200" spc="-5" dirty="0">
                <a:solidFill>
                  <a:srgbClr val="CC0000"/>
                </a:solidFill>
                <a:latin typeface="Arial"/>
                <a:cs typeface="Arial"/>
              </a:rPr>
              <a:t>(2)</a:t>
            </a:r>
            <a:r>
              <a:rPr sz="2700" spc="-7" baseline="-20061" dirty="0">
                <a:solidFill>
                  <a:srgbClr val="CC0000"/>
                </a:solidFill>
                <a:latin typeface="Arial"/>
                <a:cs typeface="Arial"/>
              </a:rPr>
              <a:t>a</a:t>
            </a:r>
            <a:r>
              <a:rPr sz="1200" spc="-5" dirty="0">
                <a:solidFill>
                  <a:srgbClr val="CC0000"/>
                </a:solidFill>
                <a:latin typeface="Arial"/>
                <a:cs typeface="Arial"/>
              </a:rPr>
              <a:t>(2) </a:t>
            </a:r>
            <a:r>
              <a:rPr sz="2700" baseline="-20061" dirty="0">
                <a:solidFill>
                  <a:srgbClr val="CC0000"/>
                </a:solidFill>
                <a:latin typeface="Arial"/>
                <a:cs typeface="Arial"/>
              </a:rPr>
              <a:t>+</a:t>
            </a:r>
            <a:r>
              <a:rPr sz="2700" spc="-52" baseline="-20061" dirty="0">
                <a:solidFill>
                  <a:srgbClr val="CC0000"/>
                </a:solidFill>
                <a:latin typeface="Arial"/>
                <a:cs typeface="Arial"/>
              </a:rPr>
              <a:t> </a:t>
            </a:r>
            <a:r>
              <a:rPr sz="2700" baseline="-20061" dirty="0">
                <a:solidFill>
                  <a:srgbClr val="CC0000"/>
                </a:solidFill>
                <a:latin typeface="Arial"/>
                <a:cs typeface="Arial"/>
              </a:rPr>
              <a:t>b</a:t>
            </a:r>
            <a:r>
              <a:rPr sz="1200" dirty="0">
                <a:solidFill>
                  <a:srgbClr val="CC0000"/>
                </a:solidFill>
                <a:latin typeface="Arial"/>
                <a:cs typeface="Arial"/>
              </a:rPr>
              <a:t>(2)</a:t>
            </a:r>
            <a:endParaRPr sz="1200">
              <a:latin typeface="Arial"/>
              <a:cs typeface="Arial"/>
            </a:endParaRPr>
          </a:p>
          <a:p>
            <a:pPr>
              <a:spcBef>
                <a:spcPts val="35"/>
              </a:spcBef>
            </a:pPr>
            <a:endParaRPr sz="1851">
              <a:latin typeface="Times New Roman"/>
              <a:cs typeface="Times New Roman"/>
            </a:endParaRPr>
          </a:p>
          <a:p>
            <a:pPr marL="12700" marR="5080">
              <a:lnSpc>
                <a:spcPct val="100699"/>
              </a:lnSpc>
            </a:pPr>
            <a:r>
              <a:rPr spc="100" dirty="0">
                <a:solidFill>
                  <a:srgbClr val="CC0000"/>
                </a:solidFill>
                <a:latin typeface="Calibri"/>
                <a:cs typeface="Calibri"/>
              </a:rPr>
              <a:t>z</a:t>
            </a:r>
            <a:r>
              <a:rPr spc="151" baseline="30092" dirty="0">
                <a:solidFill>
                  <a:srgbClr val="CC0000"/>
                </a:solidFill>
                <a:latin typeface="Calibri"/>
                <a:cs typeface="Calibri"/>
              </a:rPr>
              <a:t>(3)</a:t>
            </a:r>
            <a:r>
              <a:rPr spc="75" baseline="30092" dirty="0">
                <a:solidFill>
                  <a:srgbClr val="CC0000"/>
                </a:solidFill>
                <a:latin typeface="Calibri"/>
                <a:cs typeface="Calibri"/>
              </a:rPr>
              <a:t> </a:t>
            </a:r>
            <a:r>
              <a:rPr spc="135" dirty="0">
                <a:solidFill>
                  <a:srgbClr val="CC0000"/>
                </a:solidFill>
                <a:latin typeface="Calibri"/>
                <a:cs typeface="Calibri"/>
              </a:rPr>
              <a:t>is</a:t>
            </a:r>
            <a:r>
              <a:rPr spc="80" dirty="0">
                <a:solidFill>
                  <a:srgbClr val="CC0000"/>
                </a:solidFill>
                <a:latin typeface="Calibri"/>
                <a:cs typeface="Calibri"/>
              </a:rPr>
              <a:t> </a:t>
            </a:r>
            <a:r>
              <a:rPr spc="185" dirty="0">
                <a:solidFill>
                  <a:srgbClr val="CC0000"/>
                </a:solidFill>
                <a:latin typeface="Calibri"/>
                <a:cs typeface="Calibri"/>
              </a:rPr>
              <a:t>calculated</a:t>
            </a:r>
            <a:r>
              <a:rPr spc="80" dirty="0">
                <a:solidFill>
                  <a:srgbClr val="CC0000"/>
                </a:solidFill>
                <a:latin typeface="Calibri"/>
                <a:cs typeface="Calibri"/>
              </a:rPr>
              <a:t> </a:t>
            </a:r>
            <a:r>
              <a:rPr spc="235" dirty="0">
                <a:solidFill>
                  <a:srgbClr val="CC0000"/>
                </a:solidFill>
                <a:latin typeface="Calibri"/>
                <a:cs typeface="Calibri"/>
              </a:rPr>
              <a:t>by</a:t>
            </a:r>
            <a:r>
              <a:rPr spc="80" dirty="0">
                <a:solidFill>
                  <a:srgbClr val="CC0000"/>
                </a:solidFill>
                <a:latin typeface="Calibri"/>
                <a:cs typeface="Calibri"/>
              </a:rPr>
              <a:t> </a:t>
            </a:r>
            <a:r>
              <a:rPr spc="185" dirty="0">
                <a:solidFill>
                  <a:srgbClr val="CC0000"/>
                </a:solidFill>
                <a:latin typeface="Calibri"/>
                <a:cs typeface="Calibri"/>
              </a:rPr>
              <a:t>multiplying</a:t>
            </a:r>
            <a:r>
              <a:rPr spc="80" dirty="0">
                <a:solidFill>
                  <a:srgbClr val="CC0000"/>
                </a:solidFill>
                <a:latin typeface="Calibri"/>
                <a:cs typeface="Calibri"/>
              </a:rPr>
              <a:t> a</a:t>
            </a:r>
            <a:r>
              <a:rPr spc="120" baseline="30092" dirty="0">
                <a:solidFill>
                  <a:srgbClr val="CC0000"/>
                </a:solidFill>
                <a:latin typeface="Calibri"/>
                <a:cs typeface="Calibri"/>
              </a:rPr>
              <a:t>(2)</a:t>
            </a:r>
            <a:r>
              <a:rPr spc="75" baseline="30092" dirty="0">
                <a:solidFill>
                  <a:srgbClr val="CC0000"/>
                </a:solidFill>
                <a:latin typeface="Calibri"/>
                <a:cs typeface="Calibri"/>
              </a:rPr>
              <a:t> </a:t>
            </a:r>
            <a:r>
              <a:rPr spc="191" dirty="0">
                <a:solidFill>
                  <a:srgbClr val="CC0000"/>
                </a:solidFill>
                <a:latin typeface="Calibri"/>
                <a:cs typeface="Calibri"/>
              </a:rPr>
              <a:t>vector</a:t>
            </a:r>
            <a:r>
              <a:rPr spc="80" dirty="0">
                <a:solidFill>
                  <a:srgbClr val="CC0000"/>
                </a:solidFill>
                <a:latin typeface="Calibri"/>
                <a:cs typeface="Calibri"/>
              </a:rPr>
              <a:t> </a:t>
            </a:r>
            <a:r>
              <a:rPr spc="200" dirty="0">
                <a:solidFill>
                  <a:srgbClr val="CC0000"/>
                </a:solidFill>
                <a:latin typeface="Calibri"/>
                <a:cs typeface="Calibri"/>
              </a:rPr>
              <a:t>with</a:t>
            </a:r>
            <a:r>
              <a:rPr spc="80" dirty="0">
                <a:solidFill>
                  <a:srgbClr val="CC0000"/>
                </a:solidFill>
                <a:latin typeface="Calibri"/>
                <a:cs typeface="Calibri"/>
              </a:rPr>
              <a:t> </a:t>
            </a:r>
            <a:r>
              <a:rPr spc="105" dirty="0">
                <a:solidFill>
                  <a:srgbClr val="CC0000"/>
                </a:solidFill>
                <a:latin typeface="Calibri"/>
                <a:cs typeface="Calibri"/>
              </a:rPr>
              <a:t>W</a:t>
            </a:r>
            <a:r>
              <a:rPr spc="157" baseline="30092" dirty="0">
                <a:solidFill>
                  <a:srgbClr val="CC0000"/>
                </a:solidFill>
                <a:latin typeface="Calibri"/>
                <a:cs typeface="Calibri"/>
              </a:rPr>
              <a:t>(2)</a:t>
            </a:r>
            <a:r>
              <a:rPr spc="75" baseline="30092" dirty="0">
                <a:solidFill>
                  <a:srgbClr val="CC0000"/>
                </a:solidFill>
                <a:latin typeface="Calibri"/>
                <a:cs typeface="Calibri"/>
              </a:rPr>
              <a:t> </a:t>
            </a:r>
            <a:r>
              <a:rPr spc="215" dirty="0">
                <a:solidFill>
                  <a:srgbClr val="CC0000"/>
                </a:solidFill>
                <a:latin typeface="Calibri"/>
                <a:cs typeface="Calibri"/>
              </a:rPr>
              <a:t>weight  </a:t>
            </a:r>
            <a:r>
              <a:rPr spc="180" dirty="0">
                <a:solidFill>
                  <a:srgbClr val="CC0000"/>
                </a:solidFill>
                <a:latin typeface="Calibri"/>
                <a:cs typeface="Calibri"/>
              </a:rPr>
              <a:t>matrix</a:t>
            </a:r>
            <a:r>
              <a:rPr spc="75" dirty="0">
                <a:solidFill>
                  <a:srgbClr val="CC0000"/>
                </a:solidFill>
                <a:latin typeface="Calibri"/>
                <a:cs typeface="Calibri"/>
              </a:rPr>
              <a:t> </a:t>
            </a:r>
            <a:r>
              <a:rPr spc="225" dirty="0">
                <a:solidFill>
                  <a:srgbClr val="CC0000"/>
                </a:solidFill>
                <a:latin typeface="Calibri"/>
                <a:cs typeface="Calibri"/>
              </a:rPr>
              <a:t>and</a:t>
            </a:r>
            <a:r>
              <a:rPr spc="75" dirty="0">
                <a:solidFill>
                  <a:srgbClr val="CC0000"/>
                </a:solidFill>
                <a:latin typeface="Calibri"/>
                <a:cs typeface="Calibri"/>
              </a:rPr>
              <a:t> </a:t>
            </a:r>
            <a:r>
              <a:rPr spc="215" dirty="0">
                <a:solidFill>
                  <a:srgbClr val="CC0000"/>
                </a:solidFill>
                <a:latin typeface="Calibri"/>
                <a:cs typeface="Calibri"/>
              </a:rPr>
              <a:t>adding</a:t>
            </a:r>
            <a:r>
              <a:rPr spc="75" dirty="0">
                <a:solidFill>
                  <a:srgbClr val="CC0000"/>
                </a:solidFill>
                <a:latin typeface="Calibri"/>
                <a:cs typeface="Calibri"/>
              </a:rPr>
              <a:t> </a:t>
            </a:r>
            <a:r>
              <a:rPr spc="151" dirty="0">
                <a:solidFill>
                  <a:srgbClr val="CC0000"/>
                </a:solidFill>
                <a:latin typeface="Calibri"/>
                <a:cs typeface="Calibri"/>
              </a:rPr>
              <a:t>layer</a:t>
            </a:r>
            <a:r>
              <a:rPr spc="75" dirty="0">
                <a:solidFill>
                  <a:srgbClr val="CC0000"/>
                </a:solidFill>
                <a:latin typeface="Calibri"/>
                <a:cs typeface="Calibri"/>
              </a:rPr>
              <a:t> </a:t>
            </a:r>
            <a:r>
              <a:rPr spc="140" dirty="0">
                <a:solidFill>
                  <a:srgbClr val="CC0000"/>
                </a:solidFill>
                <a:latin typeface="Calibri"/>
                <a:cs typeface="Calibri"/>
              </a:rPr>
              <a:t>2</a:t>
            </a:r>
            <a:r>
              <a:rPr spc="75" dirty="0">
                <a:solidFill>
                  <a:srgbClr val="CC0000"/>
                </a:solidFill>
                <a:latin typeface="Calibri"/>
                <a:cs typeface="Calibri"/>
              </a:rPr>
              <a:t> </a:t>
            </a:r>
            <a:r>
              <a:rPr spc="185" dirty="0">
                <a:solidFill>
                  <a:srgbClr val="CC0000"/>
                </a:solidFill>
                <a:latin typeface="Calibri"/>
                <a:cs typeface="Calibri"/>
              </a:rPr>
              <a:t>biases</a:t>
            </a:r>
            <a:endParaRPr>
              <a:latin typeface="Calibri"/>
              <a:cs typeface="Calibri"/>
            </a:endParaRPr>
          </a:p>
        </p:txBody>
      </p:sp>
    </p:spTree>
    <p:extLst>
      <p:ext uri="{BB962C8B-B14F-4D97-AF65-F5344CB8AC3E}">
        <p14:creationId xmlns:p14="http://schemas.microsoft.com/office/powerpoint/2010/main" val="579986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5" name="object 15"/>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6" name="object 16"/>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7" name="object 17"/>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8" name="object 18"/>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19" name="object 19"/>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0" name="object 20"/>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1" name="object 21"/>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2" name="object 22"/>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3" name="object 23"/>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24" name="object 24"/>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25" name="object 25"/>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6" name="object 26"/>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7" name="object 27"/>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28" name="object 28"/>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29" name="object 29"/>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0" name="object 30"/>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1" name="object 31"/>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2" name="object 32"/>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3" name="object 33"/>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4" name="object 34"/>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5" name="object 35"/>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6" name="object 36"/>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7" name="object 37"/>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38" name="object 38"/>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39" name="object 39"/>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0" name="object 40"/>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1" name="object 41"/>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2" name="object 42"/>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3" name="object 43"/>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4" name="object 44"/>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5" name="object 45"/>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6" name="object 46"/>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7" name="object 47"/>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48" name="object 48"/>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49" name="object 49"/>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0" name="object 50"/>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1" name="object 51"/>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2" name="object 52"/>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3" name="object 53"/>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4" name="object 54"/>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5" name="object 55"/>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6" name="object 56"/>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7" name="object 57"/>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58" name="object 58"/>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59" name="object 59"/>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0" name="object 60"/>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1" name="object 61"/>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2" name="object 62"/>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3" name="object 63"/>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4" name="object 64"/>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5" name="object 65"/>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6" name="object 66"/>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7" name="object 67"/>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68" name="object 68"/>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69" name="object 69"/>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0" name="object 70"/>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1" name="object 71"/>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2" name="object 72"/>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3" name="object 73"/>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4" name="object 74"/>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5" name="object 75"/>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6" name="object 76"/>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7" name="object 77"/>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78" name="object 78"/>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79" name="object 79"/>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0" name="object 80"/>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1" name="object 81"/>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2" name="object 82"/>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3" name="object 83"/>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4" name="object 84"/>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5" name="object 85"/>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6" name="object 86"/>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7" name="object 87"/>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88" name="object 88"/>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89" name="object 89"/>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90" name="object 90"/>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91" name="object 91"/>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92" name="object 92"/>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93" name="object 93"/>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94" name="object 94"/>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95" name="object 95"/>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96" name="object 96"/>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97" name="object 97"/>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98" name="object 98"/>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99" name="object 99"/>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01" name="object 101"/>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02" name="object 102"/>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03" name="object 103"/>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04" name="object 104"/>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05" name="object 105"/>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06" name="object 106"/>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07" name="object 107"/>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08" name="object 108"/>
          <p:cNvSpPr txBox="1"/>
          <p:nvPr/>
        </p:nvSpPr>
        <p:spPr>
          <a:xfrm>
            <a:off x="2903919" y="4525622"/>
            <a:ext cx="6929755" cy="1833066"/>
          </a:xfrm>
          <a:prstGeom prst="rect">
            <a:avLst/>
          </a:prstGeom>
        </p:spPr>
        <p:txBody>
          <a:bodyPr vert="horz" wrap="square" lIns="0" tIns="12700" rIns="0" bIns="0" rtlCol="0">
            <a:spAutoFit/>
          </a:bodyPr>
          <a:lstStyle/>
          <a:p>
            <a:pPr marL="1784941">
              <a:spcBef>
                <a:spcPts val="100"/>
              </a:spcBef>
            </a:pPr>
            <a:r>
              <a:rPr spc="-5" dirty="0">
                <a:latin typeface="Arial"/>
                <a:cs typeface="Arial"/>
              </a:rPr>
              <a:t>+1</a:t>
            </a:r>
            <a:endParaRPr>
              <a:latin typeface="Arial"/>
              <a:cs typeface="Arial"/>
            </a:endParaRPr>
          </a:p>
          <a:p>
            <a:pPr>
              <a:spcBef>
                <a:spcPts val="5"/>
              </a:spcBef>
            </a:pPr>
            <a:endParaRPr sz="2700">
              <a:latin typeface="Times New Roman"/>
              <a:cs typeface="Times New Roman"/>
            </a:endParaRPr>
          </a:p>
          <a:p>
            <a:pPr marL="2891082"/>
            <a:r>
              <a:rPr sz="2700" baseline="-20061" dirty="0">
                <a:solidFill>
                  <a:srgbClr val="CC0000"/>
                </a:solidFill>
                <a:latin typeface="Arial"/>
                <a:cs typeface="Arial"/>
              </a:rPr>
              <a:t>a</a:t>
            </a:r>
            <a:r>
              <a:rPr sz="1200" dirty="0">
                <a:solidFill>
                  <a:srgbClr val="CC0000"/>
                </a:solidFill>
                <a:latin typeface="Arial"/>
                <a:cs typeface="Arial"/>
              </a:rPr>
              <a:t>(3) </a:t>
            </a:r>
            <a:r>
              <a:rPr sz="2700" baseline="-20061" dirty="0">
                <a:solidFill>
                  <a:srgbClr val="CC0000"/>
                </a:solidFill>
                <a:latin typeface="Arial"/>
                <a:cs typeface="Arial"/>
              </a:rPr>
              <a:t>=</a:t>
            </a:r>
            <a:r>
              <a:rPr sz="2700" spc="-31" baseline="-20061" dirty="0">
                <a:solidFill>
                  <a:srgbClr val="CC0000"/>
                </a:solidFill>
                <a:latin typeface="Arial"/>
                <a:cs typeface="Arial"/>
              </a:rPr>
              <a:t> </a:t>
            </a:r>
            <a:r>
              <a:rPr sz="2700" spc="-7" baseline="-20061" dirty="0">
                <a:solidFill>
                  <a:srgbClr val="CC0000"/>
                </a:solidFill>
                <a:latin typeface="Arial"/>
                <a:cs typeface="Arial"/>
              </a:rPr>
              <a:t>σ(z</a:t>
            </a:r>
            <a:r>
              <a:rPr sz="1200" spc="-5" dirty="0">
                <a:solidFill>
                  <a:srgbClr val="CC0000"/>
                </a:solidFill>
                <a:latin typeface="Arial"/>
                <a:cs typeface="Arial"/>
              </a:rPr>
              <a:t>(3)</a:t>
            </a:r>
            <a:r>
              <a:rPr sz="2700" spc="-7" baseline="-20061" dirty="0">
                <a:solidFill>
                  <a:srgbClr val="CC0000"/>
                </a:solidFill>
                <a:latin typeface="Arial"/>
                <a:cs typeface="Arial"/>
              </a:rPr>
              <a:t>)</a:t>
            </a:r>
            <a:endParaRPr sz="2700" baseline="-20061">
              <a:latin typeface="Arial"/>
              <a:cs typeface="Arial"/>
            </a:endParaRPr>
          </a:p>
          <a:p>
            <a:pPr>
              <a:spcBef>
                <a:spcPts val="20"/>
              </a:spcBef>
            </a:pPr>
            <a:endParaRPr sz="1951">
              <a:latin typeface="Times New Roman"/>
              <a:cs typeface="Times New Roman"/>
            </a:endParaRPr>
          </a:p>
          <a:p>
            <a:pPr marL="12700" marR="5080">
              <a:lnSpc>
                <a:spcPct val="100699"/>
              </a:lnSpc>
            </a:pPr>
            <a:r>
              <a:rPr spc="165" dirty="0">
                <a:solidFill>
                  <a:srgbClr val="CC0000"/>
                </a:solidFill>
                <a:latin typeface="Calibri"/>
                <a:cs typeface="Calibri"/>
              </a:rPr>
              <a:t>Similar</a:t>
            </a:r>
            <a:r>
              <a:rPr spc="85" dirty="0">
                <a:solidFill>
                  <a:srgbClr val="CC0000"/>
                </a:solidFill>
                <a:latin typeface="Calibri"/>
                <a:cs typeface="Calibri"/>
              </a:rPr>
              <a:t> </a:t>
            </a:r>
            <a:r>
              <a:rPr spc="180" dirty="0">
                <a:solidFill>
                  <a:srgbClr val="CC0000"/>
                </a:solidFill>
                <a:latin typeface="Calibri"/>
                <a:cs typeface="Calibri"/>
              </a:rPr>
              <a:t>to</a:t>
            </a:r>
            <a:r>
              <a:rPr spc="85" dirty="0">
                <a:solidFill>
                  <a:srgbClr val="CC0000"/>
                </a:solidFill>
                <a:latin typeface="Calibri"/>
                <a:cs typeface="Calibri"/>
              </a:rPr>
              <a:t> </a:t>
            </a:r>
            <a:r>
              <a:rPr spc="180" dirty="0">
                <a:solidFill>
                  <a:srgbClr val="CC0000"/>
                </a:solidFill>
                <a:latin typeface="Calibri"/>
                <a:cs typeface="Calibri"/>
              </a:rPr>
              <a:t>previous</a:t>
            </a:r>
            <a:r>
              <a:rPr spc="85" dirty="0">
                <a:solidFill>
                  <a:srgbClr val="CC0000"/>
                </a:solidFill>
                <a:latin typeface="Calibri"/>
                <a:cs typeface="Calibri"/>
              </a:rPr>
              <a:t> </a:t>
            </a:r>
            <a:r>
              <a:rPr spc="135" dirty="0">
                <a:solidFill>
                  <a:srgbClr val="CC0000"/>
                </a:solidFill>
                <a:latin typeface="Calibri"/>
                <a:cs typeface="Calibri"/>
              </a:rPr>
              <a:t>layer,</a:t>
            </a:r>
            <a:r>
              <a:rPr spc="85" dirty="0">
                <a:solidFill>
                  <a:srgbClr val="CC0000"/>
                </a:solidFill>
                <a:latin typeface="Calibri"/>
                <a:cs typeface="Calibri"/>
              </a:rPr>
              <a:t> </a:t>
            </a:r>
            <a:r>
              <a:rPr spc="80" dirty="0">
                <a:solidFill>
                  <a:srgbClr val="CC0000"/>
                </a:solidFill>
                <a:latin typeface="Calibri"/>
                <a:cs typeface="Calibri"/>
              </a:rPr>
              <a:t>a</a:t>
            </a:r>
            <a:r>
              <a:rPr spc="120" baseline="30092" dirty="0">
                <a:solidFill>
                  <a:srgbClr val="CC0000"/>
                </a:solidFill>
                <a:latin typeface="Calibri"/>
                <a:cs typeface="Calibri"/>
              </a:rPr>
              <a:t>(3)</a:t>
            </a:r>
            <a:r>
              <a:rPr spc="83" baseline="30092" dirty="0">
                <a:solidFill>
                  <a:srgbClr val="CC0000"/>
                </a:solidFill>
                <a:latin typeface="Calibri"/>
                <a:cs typeface="Calibri"/>
              </a:rPr>
              <a:t> </a:t>
            </a:r>
            <a:r>
              <a:rPr spc="135" dirty="0">
                <a:solidFill>
                  <a:srgbClr val="CC0000"/>
                </a:solidFill>
                <a:latin typeface="Calibri"/>
                <a:cs typeface="Calibri"/>
              </a:rPr>
              <a:t>is</a:t>
            </a:r>
            <a:r>
              <a:rPr spc="85" dirty="0">
                <a:solidFill>
                  <a:srgbClr val="CC0000"/>
                </a:solidFill>
                <a:latin typeface="Calibri"/>
                <a:cs typeface="Calibri"/>
              </a:rPr>
              <a:t> </a:t>
            </a:r>
            <a:r>
              <a:rPr spc="185" dirty="0">
                <a:solidFill>
                  <a:srgbClr val="CC0000"/>
                </a:solidFill>
                <a:latin typeface="Calibri"/>
                <a:cs typeface="Calibri"/>
              </a:rPr>
              <a:t>calculated</a:t>
            </a:r>
            <a:r>
              <a:rPr spc="85" dirty="0">
                <a:solidFill>
                  <a:srgbClr val="CC0000"/>
                </a:solidFill>
                <a:latin typeface="Calibri"/>
                <a:cs typeface="Calibri"/>
              </a:rPr>
              <a:t> </a:t>
            </a:r>
            <a:r>
              <a:rPr spc="235" dirty="0">
                <a:solidFill>
                  <a:srgbClr val="CC0000"/>
                </a:solidFill>
                <a:latin typeface="Calibri"/>
                <a:cs typeface="Calibri"/>
              </a:rPr>
              <a:t>by</a:t>
            </a:r>
            <a:r>
              <a:rPr spc="85" dirty="0">
                <a:solidFill>
                  <a:srgbClr val="CC0000"/>
                </a:solidFill>
                <a:latin typeface="Calibri"/>
                <a:cs typeface="Calibri"/>
              </a:rPr>
              <a:t> </a:t>
            </a:r>
            <a:r>
              <a:rPr spc="204" dirty="0">
                <a:solidFill>
                  <a:srgbClr val="CC0000"/>
                </a:solidFill>
                <a:latin typeface="Calibri"/>
                <a:cs typeface="Calibri"/>
              </a:rPr>
              <a:t>passing</a:t>
            </a:r>
            <a:r>
              <a:rPr spc="85" dirty="0">
                <a:solidFill>
                  <a:srgbClr val="CC0000"/>
                </a:solidFill>
                <a:latin typeface="Calibri"/>
                <a:cs typeface="Calibri"/>
              </a:rPr>
              <a:t> </a:t>
            </a:r>
            <a:r>
              <a:rPr spc="100" dirty="0">
                <a:solidFill>
                  <a:srgbClr val="CC0000"/>
                </a:solidFill>
                <a:latin typeface="Calibri"/>
                <a:cs typeface="Calibri"/>
              </a:rPr>
              <a:t>z</a:t>
            </a:r>
            <a:r>
              <a:rPr spc="151" baseline="30092" dirty="0">
                <a:solidFill>
                  <a:srgbClr val="CC0000"/>
                </a:solidFill>
                <a:latin typeface="Calibri"/>
                <a:cs typeface="Calibri"/>
              </a:rPr>
              <a:t>(3)</a:t>
            </a:r>
            <a:r>
              <a:rPr spc="83" baseline="30092" dirty="0">
                <a:solidFill>
                  <a:srgbClr val="CC0000"/>
                </a:solidFill>
                <a:latin typeface="Calibri"/>
                <a:cs typeface="Calibri"/>
              </a:rPr>
              <a:t> </a:t>
            </a:r>
            <a:r>
              <a:rPr spc="160" dirty="0">
                <a:solidFill>
                  <a:srgbClr val="CC0000"/>
                </a:solidFill>
                <a:latin typeface="Calibri"/>
                <a:cs typeface="Calibri"/>
              </a:rPr>
              <a:t>into  </a:t>
            </a:r>
            <a:r>
              <a:rPr spc="185" dirty="0">
                <a:solidFill>
                  <a:srgbClr val="CC0000"/>
                </a:solidFill>
                <a:latin typeface="Calibri"/>
                <a:cs typeface="Calibri"/>
              </a:rPr>
              <a:t>the </a:t>
            </a:r>
            <a:r>
              <a:rPr spc="215" dirty="0">
                <a:solidFill>
                  <a:srgbClr val="CC0000"/>
                </a:solidFill>
                <a:latin typeface="Calibri"/>
                <a:cs typeface="Calibri"/>
              </a:rPr>
              <a:t>sigmoid</a:t>
            </a:r>
            <a:r>
              <a:rPr spc="-25" dirty="0">
                <a:solidFill>
                  <a:srgbClr val="CC0000"/>
                </a:solidFill>
                <a:latin typeface="Calibri"/>
                <a:cs typeface="Calibri"/>
              </a:rPr>
              <a:t> </a:t>
            </a:r>
            <a:r>
              <a:rPr spc="185" dirty="0">
                <a:solidFill>
                  <a:srgbClr val="CC0000"/>
                </a:solidFill>
                <a:latin typeface="Calibri"/>
                <a:cs typeface="Calibri"/>
              </a:rPr>
              <a:t>function</a:t>
            </a:r>
            <a:endParaRPr>
              <a:latin typeface="Calibri"/>
              <a:cs typeface="Calibri"/>
            </a:endParaRPr>
          </a:p>
        </p:txBody>
      </p:sp>
      <p:sp>
        <p:nvSpPr>
          <p:cNvPr id="109" name="object 109"/>
          <p:cNvSpPr/>
          <p:nvPr/>
        </p:nvSpPr>
        <p:spPr>
          <a:xfrm>
            <a:off x="5523391" y="4057917"/>
            <a:ext cx="825500" cy="1506220"/>
          </a:xfrm>
          <a:custGeom>
            <a:avLst/>
            <a:gdLst/>
            <a:ahLst/>
            <a:cxnLst/>
            <a:rect l="l" t="t" r="r" b="b"/>
            <a:pathLst>
              <a:path w="825500" h="1506220">
                <a:moveTo>
                  <a:pt x="0" y="1505696"/>
                </a:moveTo>
                <a:lnTo>
                  <a:pt x="18218" y="1448438"/>
                </a:lnTo>
                <a:lnTo>
                  <a:pt x="40363" y="1373318"/>
                </a:lnTo>
                <a:lnTo>
                  <a:pt x="52792" y="1330149"/>
                </a:lnTo>
                <a:lnTo>
                  <a:pt x="66062" y="1283821"/>
                </a:lnTo>
                <a:lnTo>
                  <a:pt x="80129" y="1234768"/>
                </a:lnTo>
                <a:lnTo>
                  <a:pt x="94944" y="1183426"/>
                </a:lnTo>
                <a:lnTo>
                  <a:pt x="110463" y="1130231"/>
                </a:lnTo>
                <a:lnTo>
                  <a:pt x="126637" y="1075617"/>
                </a:lnTo>
                <a:lnTo>
                  <a:pt x="143421" y="1020019"/>
                </a:lnTo>
                <a:lnTo>
                  <a:pt x="160769" y="963874"/>
                </a:lnTo>
                <a:lnTo>
                  <a:pt x="178633" y="907616"/>
                </a:lnTo>
                <a:lnTo>
                  <a:pt x="196967" y="851680"/>
                </a:lnTo>
                <a:lnTo>
                  <a:pt x="215726" y="796501"/>
                </a:lnTo>
                <a:lnTo>
                  <a:pt x="234862" y="742516"/>
                </a:lnTo>
                <a:lnTo>
                  <a:pt x="254328" y="690158"/>
                </a:lnTo>
                <a:lnTo>
                  <a:pt x="274079" y="639864"/>
                </a:lnTo>
                <a:lnTo>
                  <a:pt x="294068" y="592068"/>
                </a:lnTo>
                <a:lnTo>
                  <a:pt x="314249" y="547206"/>
                </a:lnTo>
                <a:lnTo>
                  <a:pt x="334575" y="505713"/>
                </a:lnTo>
                <a:lnTo>
                  <a:pt x="354999" y="468024"/>
                </a:lnTo>
                <a:lnTo>
                  <a:pt x="381372" y="425205"/>
                </a:lnTo>
                <a:lnTo>
                  <a:pt x="410222" y="383892"/>
                </a:lnTo>
                <a:lnTo>
                  <a:pt x="441172" y="344095"/>
                </a:lnTo>
                <a:lnTo>
                  <a:pt x="473842" y="305827"/>
                </a:lnTo>
                <a:lnTo>
                  <a:pt x="507856" y="269101"/>
                </a:lnTo>
                <a:lnTo>
                  <a:pt x="542834" y="233928"/>
                </a:lnTo>
                <a:lnTo>
                  <a:pt x="578398" y="200320"/>
                </a:lnTo>
                <a:lnTo>
                  <a:pt x="614171" y="168290"/>
                </a:lnTo>
                <a:lnTo>
                  <a:pt x="649773" y="137849"/>
                </a:lnTo>
                <a:lnTo>
                  <a:pt x="689161" y="105523"/>
                </a:lnTo>
                <a:lnTo>
                  <a:pt x="727317" y="75234"/>
                </a:lnTo>
                <a:lnTo>
                  <a:pt x="763700" y="47002"/>
                </a:lnTo>
                <a:lnTo>
                  <a:pt x="797773" y="20849"/>
                </a:lnTo>
                <a:lnTo>
                  <a:pt x="803223" y="16674"/>
                </a:lnTo>
                <a:lnTo>
                  <a:pt x="808548" y="12574"/>
                </a:lnTo>
                <a:lnTo>
                  <a:pt x="813773" y="8574"/>
                </a:lnTo>
                <a:lnTo>
                  <a:pt x="824873" y="0"/>
                </a:lnTo>
              </a:path>
            </a:pathLst>
          </a:custGeom>
          <a:ln w="28574">
            <a:solidFill>
              <a:srgbClr val="CC0000"/>
            </a:solidFill>
          </a:ln>
        </p:spPr>
        <p:txBody>
          <a:bodyPr wrap="square" lIns="0" tIns="0" rIns="0" bIns="0" rtlCol="0"/>
          <a:lstStyle/>
          <a:p>
            <a:endParaRPr/>
          </a:p>
        </p:txBody>
      </p:sp>
      <p:sp>
        <p:nvSpPr>
          <p:cNvPr id="110" name="object 110"/>
          <p:cNvSpPr/>
          <p:nvPr/>
        </p:nvSpPr>
        <p:spPr>
          <a:xfrm>
            <a:off x="6288729" y="4007730"/>
            <a:ext cx="116999" cy="109724"/>
          </a:xfrm>
          <a:prstGeom prst="rect">
            <a:avLst/>
          </a:prstGeom>
          <a:blipFill>
            <a:blip r:embed="rId2" cstate="print"/>
            <a:stretch>
              <a:fillRect/>
            </a:stretch>
          </a:blipFill>
        </p:spPr>
        <p:txBody>
          <a:bodyPr wrap="square" lIns="0" tIns="0" rIns="0" bIns="0" rtlCol="0"/>
          <a:lstStyle/>
          <a:p>
            <a:endParaRPr/>
          </a:p>
        </p:txBody>
      </p:sp>
      <p:sp>
        <p:nvSpPr>
          <p:cNvPr id="111" name="object 111"/>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12" name="object 112"/>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13" name="object 113"/>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14" name="object 114"/>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15" name="object 115"/>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16" name="object 116"/>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17" name="object 117"/>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18" name="object 118"/>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19" name="object 119"/>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20" name="object 120"/>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1" name="object 121"/>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22" name="object 122"/>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23" name="object 123"/>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24" name="object 124"/>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25" name="object 125"/>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26" name="object 126"/>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27" name="object 127"/>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28" name="object 128"/>
          <p:cNvSpPr/>
          <p:nvPr/>
        </p:nvSpPr>
        <p:spPr>
          <a:xfrm>
            <a:off x="7023863" y="1918983"/>
            <a:ext cx="1164591" cy="436880"/>
          </a:xfrm>
          <a:custGeom>
            <a:avLst/>
            <a:gdLst/>
            <a:ahLst/>
            <a:cxnLst/>
            <a:rect l="l" t="t" r="r" b="b"/>
            <a:pathLst>
              <a:path w="1164590" h="436880">
                <a:moveTo>
                  <a:pt x="0" y="0"/>
                </a:moveTo>
                <a:lnTo>
                  <a:pt x="1164197" y="436534"/>
                </a:lnTo>
              </a:path>
            </a:pathLst>
          </a:custGeom>
          <a:ln w="9524">
            <a:solidFill>
              <a:srgbClr val="CCCCCC"/>
            </a:solidFill>
          </a:ln>
        </p:spPr>
        <p:txBody>
          <a:bodyPr wrap="square" lIns="0" tIns="0" rIns="0" bIns="0" rtlCol="0"/>
          <a:lstStyle/>
          <a:p>
            <a:endParaRPr/>
          </a:p>
        </p:txBody>
      </p:sp>
      <p:sp>
        <p:nvSpPr>
          <p:cNvPr id="129" name="object 129"/>
          <p:cNvSpPr/>
          <p:nvPr/>
        </p:nvSpPr>
        <p:spPr>
          <a:xfrm>
            <a:off x="8182537" y="2340785"/>
            <a:ext cx="46355" cy="30480"/>
          </a:xfrm>
          <a:custGeom>
            <a:avLst/>
            <a:gdLst/>
            <a:ahLst/>
            <a:cxnLst/>
            <a:rect l="l" t="t" r="r" b="b"/>
            <a:pathLst>
              <a:path w="46354" h="30480">
                <a:moveTo>
                  <a:pt x="45974" y="29907"/>
                </a:moveTo>
                <a:lnTo>
                  <a:pt x="0" y="29462"/>
                </a:lnTo>
                <a:lnTo>
                  <a:pt x="11024" y="0"/>
                </a:lnTo>
                <a:lnTo>
                  <a:pt x="45974" y="29907"/>
                </a:lnTo>
                <a:close/>
              </a:path>
            </a:pathLst>
          </a:custGeom>
          <a:solidFill>
            <a:srgbClr val="CCCCCC"/>
          </a:solidFill>
        </p:spPr>
        <p:txBody>
          <a:bodyPr wrap="square" lIns="0" tIns="0" rIns="0" bIns="0" rtlCol="0"/>
          <a:lstStyle/>
          <a:p>
            <a:endParaRPr/>
          </a:p>
        </p:txBody>
      </p:sp>
      <p:sp>
        <p:nvSpPr>
          <p:cNvPr id="130" name="object 130"/>
          <p:cNvSpPr/>
          <p:nvPr/>
        </p:nvSpPr>
        <p:spPr>
          <a:xfrm>
            <a:off x="8182537" y="2340785"/>
            <a:ext cx="46355" cy="30480"/>
          </a:xfrm>
          <a:custGeom>
            <a:avLst/>
            <a:gdLst/>
            <a:ahLst/>
            <a:cxnLst/>
            <a:rect l="l" t="t" r="r" b="b"/>
            <a:pathLst>
              <a:path w="46354" h="30480">
                <a:moveTo>
                  <a:pt x="0" y="29462"/>
                </a:moveTo>
                <a:lnTo>
                  <a:pt x="45974" y="29907"/>
                </a:lnTo>
                <a:lnTo>
                  <a:pt x="11024" y="0"/>
                </a:lnTo>
                <a:lnTo>
                  <a:pt x="0" y="29462"/>
                </a:lnTo>
                <a:close/>
              </a:path>
            </a:pathLst>
          </a:custGeom>
          <a:ln w="9524">
            <a:solidFill>
              <a:srgbClr val="CCCCCC"/>
            </a:solidFill>
          </a:ln>
        </p:spPr>
        <p:txBody>
          <a:bodyPr wrap="square" lIns="0" tIns="0" rIns="0" bIns="0" rtlCol="0"/>
          <a:lstStyle/>
          <a:p>
            <a:endParaRPr/>
          </a:p>
        </p:txBody>
      </p:sp>
      <p:sp>
        <p:nvSpPr>
          <p:cNvPr id="131" name="object 131"/>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CCCCCC"/>
            </a:solidFill>
          </a:ln>
        </p:spPr>
        <p:txBody>
          <a:bodyPr wrap="square" lIns="0" tIns="0" rIns="0" bIns="0" rtlCol="0"/>
          <a:lstStyle/>
          <a:p>
            <a:endParaRPr/>
          </a:p>
        </p:txBody>
      </p:sp>
      <p:sp>
        <p:nvSpPr>
          <p:cNvPr id="132" name="object 132"/>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133" name="object 133"/>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34" name="object 134"/>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CCCCCC"/>
            </a:solidFill>
          </a:ln>
        </p:spPr>
        <p:txBody>
          <a:bodyPr wrap="square" lIns="0" tIns="0" rIns="0" bIns="0" rtlCol="0"/>
          <a:lstStyle/>
          <a:p>
            <a:endParaRPr/>
          </a:p>
        </p:txBody>
      </p:sp>
      <p:sp>
        <p:nvSpPr>
          <p:cNvPr id="135" name="object 135"/>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CCCCCC"/>
          </a:solidFill>
        </p:spPr>
        <p:txBody>
          <a:bodyPr wrap="square" lIns="0" tIns="0" rIns="0" bIns="0" rtlCol="0"/>
          <a:lstStyle/>
          <a:p>
            <a:endParaRPr/>
          </a:p>
        </p:txBody>
      </p:sp>
      <p:sp>
        <p:nvSpPr>
          <p:cNvPr id="136" name="object 136"/>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CCCCCC"/>
            </a:solidFill>
          </a:ln>
        </p:spPr>
        <p:txBody>
          <a:bodyPr wrap="square" lIns="0" tIns="0" rIns="0" bIns="0" rtlCol="0"/>
          <a:lstStyle/>
          <a:p>
            <a:endParaRPr/>
          </a:p>
        </p:txBody>
      </p:sp>
      <p:sp>
        <p:nvSpPr>
          <p:cNvPr id="137" name="object 137"/>
          <p:cNvSpPr/>
          <p:nvPr/>
        </p:nvSpPr>
        <p:spPr>
          <a:xfrm>
            <a:off x="7023863" y="2395992"/>
            <a:ext cx="1164591" cy="445771"/>
          </a:xfrm>
          <a:custGeom>
            <a:avLst/>
            <a:gdLst/>
            <a:ahLst/>
            <a:cxnLst/>
            <a:rect l="l" t="t" r="r" b="b"/>
            <a:pathLst>
              <a:path w="1164590" h="445769">
                <a:moveTo>
                  <a:pt x="0" y="445176"/>
                </a:moveTo>
                <a:lnTo>
                  <a:pt x="1164322" y="0"/>
                </a:lnTo>
              </a:path>
            </a:pathLst>
          </a:custGeom>
          <a:ln w="9524">
            <a:solidFill>
              <a:srgbClr val="CCCCCC"/>
            </a:solidFill>
          </a:ln>
        </p:spPr>
        <p:txBody>
          <a:bodyPr wrap="square" lIns="0" tIns="0" rIns="0" bIns="0" rtlCol="0"/>
          <a:lstStyle/>
          <a:p>
            <a:endParaRPr/>
          </a:p>
        </p:txBody>
      </p:sp>
      <p:sp>
        <p:nvSpPr>
          <p:cNvPr id="138" name="object 138"/>
          <p:cNvSpPr/>
          <p:nvPr/>
        </p:nvSpPr>
        <p:spPr>
          <a:xfrm>
            <a:off x="8182561" y="2380555"/>
            <a:ext cx="46355" cy="30480"/>
          </a:xfrm>
          <a:custGeom>
            <a:avLst/>
            <a:gdLst/>
            <a:ahLst/>
            <a:cxnLst/>
            <a:rect l="l" t="t" r="r" b="b"/>
            <a:pathLst>
              <a:path w="46354" h="30480">
                <a:moveTo>
                  <a:pt x="11249" y="30132"/>
                </a:moveTo>
                <a:lnTo>
                  <a:pt x="0" y="742"/>
                </a:lnTo>
                <a:lnTo>
                  <a:pt x="45999" y="0"/>
                </a:lnTo>
                <a:lnTo>
                  <a:pt x="11249" y="30132"/>
                </a:lnTo>
                <a:close/>
              </a:path>
            </a:pathLst>
          </a:custGeom>
          <a:solidFill>
            <a:srgbClr val="CCCCCC"/>
          </a:solidFill>
        </p:spPr>
        <p:txBody>
          <a:bodyPr wrap="square" lIns="0" tIns="0" rIns="0" bIns="0" rtlCol="0"/>
          <a:lstStyle/>
          <a:p>
            <a:endParaRPr/>
          </a:p>
        </p:txBody>
      </p:sp>
      <p:sp>
        <p:nvSpPr>
          <p:cNvPr id="139" name="object 139"/>
          <p:cNvSpPr/>
          <p:nvPr/>
        </p:nvSpPr>
        <p:spPr>
          <a:xfrm>
            <a:off x="8182561" y="2380555"/>
            <a:ext cx="46355" cy="30480"/>
          </a:xfrm>
          <a:custGeom>
            <a:avLst/>
            <a:gdLst/>
            <a:ahLst/>
            <a:cxnLst/>
            <a:rect l="l" t="t" r="r" b="b"/>
            <a:pathLst>
              <a:path w="46354" h="30480">
                <a:moveTo>
                  <a:pt x="11249" y="30132"/>
                </a:moveTo>
                <a:lnTo>
                  <a:pt x="45999" y="0"/>
                </a:lnTo>
                <a:lnTo>
                  <a:pt x="0" y="742"/>
                </a:lnTo>
                <a:lnTo>
                  <a:pt x="11249" y="30132"/>
                </a:lnTo>
                <a:close/>
              </a:path>
            </a:pathLst>
          </a:custGeom>
          <a:ln w="9524">
            <a:solidFill>
              <a:srgbClr val="CCCCCC"/>
            </a:solidFill>
          </a:ln>
        </p:spPr>
        <p:txBody>
          <a:bodyPr wrap="square" lIns="0" tIns="0" rIns="0" bIns="0" rtlCol="0"/>
          <a:lstStyle/>
          <a:p>
            <a:endParaRPr/>
          </a:p>
        </p:txBody>
      </p:sp>
      <p:sp>
        <p:nvSpPr>
          <p:cNvPr id="140" name="object 140"/>
          <p:cNvSpPr/>
          <p:nvPr/>
        </p:nvSpPr>
        <p:spPr>
          <a:xfrm>
            <a:off x="7023863" y="2841169"/>
            <a:ext cx="1164591" cy="436880"/>
          </a:xfrm>
          <a:custGeom>
            <a:avLst/>
            <a:gdLst/>
            <a:ahLst/>
            <a:cxnLst/>
            <a:rect l="l" t="t" r="r" b="b"/>
            <a:pathLst>
              <a:path w="1164590" h="436879">
                <a:moveTo>
                  <a:pt x="0" y="0"/>
                </a:moveTo>
                <a:lnTo>
                  <a:pt x="1164197" y="436549"/>
                </a:lnTo>
              </a:path>
            </a:pathLst>
          </a:custGeom>
          <a:ln w="9524">
            <a:solidFill>
              <a:srgbClr val="CCCCCC"/>
            </a:solidFill>
          </a:ln>
        </p:spPr>
        <p:txBody>
          <a:bodyPr wrap="square" lIns="0" tIns="0" rIns="0" bIns="0" rtlCol="0"/>
          <a:lstStyle/>
          <a:p>
            <a:endParaRPr/>
          </a:p>
        </p:txBody>
      </p:sp>
      <p:sp>
        <p:nvSpPr>
          <p:cNvPr id="141" name="object 141"/>
          <p:cNvSpPr/>
          <p:nvPr/>
        </p:nvSpPr>
        <p:spPr>
          <a:xfrm>
            <a:off x="8182537" y="3262993"/>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CCCCCC"/>
          </a:solidFill>
        </p:spPr>
        <p:txBody>
          <a:bodyPr wrap="square" lIns="0" tIns="0" rIns="0" bIns="0" rtlCol="0"/>
          <a:lstStyle/>
          <a:p>
            <a:endParaRPr/>
          </a:p>
        </p:txBody>
      </p:sp>
      <p:sp>
        <p:nvSpPr>
          <p:cNvPr id="142" name="object 142"/>
          <p:cNvSpPr/>
          <p:nvPr/>
        </p:nvSpPr>
        <p:spPr>
          <a:xfrm>
            <a:off x="8182537" y="3262993"/>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CCCCCC"/>
            </a:solidFill>
          </a:ln>
        </p:spPr>
        <p:txBody>
          <a:bodyPr wrap="square" lIns="0" tIns="0" rIns="0" bIns="0" rtlCol="0"/>
          <a:lstStyle/>
          <a:p>
            <a:endParaRPr/>
          </a:p>
        </p:txBody>
      </p:sp>
      <p:sp>
        <p:nvSpPr>
          <p:cNvPr id="143" name="object 143"/>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CCCCCC"/>
            </a:solidFill>
          </a:ln>
        </p:spPr>
        <p:txBody>
          <a:bodyPr wrap="square" lIns="0" tIns="0" rIns="0" bIns="0" rtlCol="0"/>
          <a:lstStyle/>
          <a:p>
            <a:endParaRPr/>
          </a:p>
        </p:txBody>
      </p:sp>
      <p:sp>
        <p:nvSpPr>
          <p:cNvPr id="144" name="object 144"/>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CCCCCC"/>
          </a:solidFill>
        </p:spPr>
        <p:txBody>
          <a:bodyPr wrap="square" lIns="0" tIns="0" rIns="0" bIns="0" rtlCol="0"/>
          <a:lstStyle/>
          <a:p>
            <a:endParaRPr/>
          </a:p>
        </p:txBody>
      </p:sp>
      <p:sp>
        <p:nvSpPr>
          <p:cNvPr id="145" name="object 145"/>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CCCCCC"/>
            </a:solidFill>
          </a:ln>
        </p:spPr>
        <p:txBody>
          <a:bodyPr wrap="square" lIns="0" tIns="0" rIns="0" bIns="0" rtlCol="0"/>
          <a:lstStyle/>
          <a:p>
            <a:endParaRPr/>
          </a:p>
        </p:txBody>
      </p:sp>
      <p:sp>
        <p:nvSpPr>
          <p:cNvPr id="146" name="object 146"/>
          <p:cNvSpPr/>
          <p:nvPr/>
        </p:nvSpPr>
        <p:spPr>
          <a:xfrm>
            <a:off x="7023865" y="2418540"/>
            <a:ext cx="1180465" cy="1344931"/>
          </a:xfrm>
          <a:custGeom>
            <a:avLst/>
            <a:gdLst/>
            <a:ahLst/>
            <a:cxnLst/>
            <a:rect l="l" t="t" r="r" b="b"/>
            <a:pathLst>
              <a:path w="1180465" h="1344929">
                <a:moveTo>
                  <a:pt x="0" y="1344852"/>
                </a:moveTo>
                <a:lnTo>
                  <a:pt x="1179997" y="0"/>
                </a:lnTo>
              </a:path>
            </a:pathLst>
          </a:custGeom>
          <a:ln w="9524">
            <a:solidFill>
              <a:srgbClr val="CCCCCC"/>
            </a:solidFill>
          </a:ln>
        </p:spPr>
        <p:txBody>
          <a:bodyPr wrap="square" lIns="0" tIns="0" rIns="0" bIns="0" rtlCol="0"/>
          <a:lstStyle/>
          <a:p>
            <a:endParaRPr/>
          </a:p>
        </p:txBody>
      </p:sp>
      <p:sp>
        <p:nvSpPr>
          <p:cNvPr id="147" name="object 147"/>
          <p:cNvSpPr/>
          <p:nvPr/>
        </p:nvSpPr>
        <p:spPr>
          <a:xfrm>
            <a:off x="8192036" y="2386051"/>
            <a:ext cx="40640" cy="43180"/>
          </a:xfrm>
          <a:custGeom>
            <a:avLst/>
            <a:gdLst/>
            <a:ahLst/>
            <a:cxnLst/>
            <a:rect l="l" t="t" r="r" b="b"/>
            <a:pathLst>
              <a:path w="40640" h="43180">
                <a:moveTo>
                  <a:pt x="23649" y="42867"/>
                </a:moveTo>
                <a:lnTo>
                  <a:pt x="0" y="22114"/>
                </a:lnTo>
                <a:lnTo>
                  <a:pt x="40349" y="0"/>
                </a:lnTo>
                <a:lnTo>
                  <a:pt x="23649" y="42867"/>
                </a:lnTo>
                <a:close/>
              </a:path>
            </a:pathLst>
          </a:custGeom>
          <a:solidFill>
            <a:srgbClr val="CCCCCC"/>
          </a:solidFill>
        </p:spPr>
        <p:txBody>
          <a:bodyPr wrap="square" lIns="0" tIns="0" rIns="0" bIns="0" rtlCol="0"/>
          <a:lstStyle/>
          <a:p>
            <a:endParaRPr/>
          </a:p>
        </p:txBody>
      </p:sp>
      <p:sp>
        <p:nvSpPr>
          <p:cNvPr id="148" name="object 148"/>
          <p:cNvSpPr/>
          <p:nvPr/>
        </p:nvSpPr>
        <p:spPr>
          <a:xfrm>
            <a:off x="8192036" y="2386051"/>
            <a:ext cx="40640" cy="43180"/>
          </a:xfrm>
          <a:custGeom>
            <a:avLst/>
            <a:gdLst/>
            <a:ahLst/>
            <a:cxnLst/>
            <a:rect l="l" t="t" r="r" b="b"/>
            <a:pathLst>
              <a:path w="40640" h="43180">
                <a:moveTo>
                  <a:pt x="23649" y="42867"/>
                </a:moveTo>
                <a:lnTo>
                  <a:pt x="40349" y="0"/>
                </a:lnTo>
                <a:lnTo>
                  <a:pt x="0" y="22114"/>
                </a:lnTo>
                <a:lnTo>
                  <a:pt x="23649" y="42867"/>
                </a:lnTo>
                <a:close/>
              </a:path>
            </a:pathLst>
          </a:custGeom>
          <a:ln w="9524">
            <a:solidFill>
              <a:srgbClr val="CCCCCC"/>
            </a:solidFill>
          </a:ln>
        </p:spPr>
        <p:txBody>
          <a:bodyPr wrap="square" lIns="0" tIns="0" rIns="0" bIns="0" rtlCol="0"/>
          <a:lstStyle/>
          <a:p>
            <a:endParaRPr/>
          </a:p>
        </p:txBody>
      </p:sp>
      <p:sp>
        <p:nvSpPr>
          <p:cNvPr id="149" name="object 149"/>
          <p:cNvSpPr/>
          <p:nvPr/>
        </p:nvSpPr>
        <p:spPr>
          <a:xfrm>
            <a:off x="7023863" y="3318193"/>
            <a:ext cx="1164591" cy="445771"/>
          </a:xfrm>
          <a:custGeom>
            <a:avLst/>
            <a:gdLst/>
            <a:ahLst/>
            <a:cxnLst/>
            <a:rect l="l" t="t" r="r" b="b"/>
            <a:pathLst>
              <a:path w="1164590" h="445770">
                <a:moveTo>
                  <a:pt x="0" y="445199"/>
                </a:moveTo>
                <a:lnTo>
                  <a:pt x="1164322" y="0"/>
                </a:lnTo>
              </a:path>
            </a:pathLst>
          </a:custGeom>
          <a:ln w="9524">
            <a:solidFill>
              <a:srgbClr val="CCCCCC"/>
            </a:solidFill>
          </a:ln>
        </p:spPr>
        <p:txBody>
          <a:bodyPr wrap="square" lIns="0" tIns="0" rIns="0" bIns="0" rtlCol="0"/>
          <a:lstStyle/>
          <a:p>
            <a:endParaRPr/>
          </a:p>
        </p:txBody>
      </p:sp>
      <p:sp>
        <p:nvSpPr>
          <p:cNvPr id="150" name="object 150"/>
          <p:cNvSpPr/>
          <p:nvPr/>
        </p:nvSpPr>
        <p:spPr>
          <a:xfrm>
            <a:off x="8182561" y="3302743"/>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CCCCCC"/>
          </a:solidFill>
        </p:spPr>
        <p:txBody>
          <a:bodyPr wrap="square" lIns="0" tIns="0" rIns="0" bIns="0" rtlCol="0"/>
          <a:lstStyle/>
          <a:p>
            <a:endParaRPr/>
          </a:p>
        </p:txBody>
      </p:sp>
      <p:sp>
        <p:nvSpPr>
          <p:cNvPr id="151" name="object 151"/>
          <p:cNvSpPr/>
          <p:nvPr/>
        </p:nvSpPr>
        <p:spPr>
          <a:xfrm>
            <a:off x="8182561" y="3302743"/>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CCCCCC"/>
            </a:solidFill>
          </a:ln>
        </p:spPr>
        <p:txBody>
          <a:bodyPr wrap="square" lIns="0" tIns="0" rIns="0" bIns="0" rtlCol="0"/>
          <a:lstStyle/>
          <a:p>
            <a:endParaRPr/>
          </a:p>
        </p:txBody>
      </p:sp>
      <p:sp>
        <p:nvSpPr>
          <p:cNvPr id="152" name="object 152"/>
          <p:cNvSpPr/>
          <p:nvPr/>
        </p:nvSpPr>
        <p:spPr>
          <a:xfrm>
            <a:off x="7023863" y="3763392"/>
            <a:ext cx="1164591" cy="436880"/>
          </a:xfrm>
          <a:custGeom>
            <a:avLst/>
            <a:gdLst/>
            <a:ahLst/>
            <a:cxnLst/>
            <a:rect l="l" t="t" r="r" b="b"/>
            <a:pathLst>
              <a:path w="1164590" h="436879">
                <a:moveTo>
                  <a:pt x="0" y="0"/>
                </a:moveTo>
                <a:lnTo>
                  <a:pt x="1164197" y="436524"/>
                </a:lnTo>
              </a:path>
            </a:pathLst>
          </a:custGeom>
          <a:ln w="9524">
            <a:solidFill>
              <a:srgbClr val="CCCCCC"/>
            </a:solidFill>
          </a:ln>
        </p:spPr>
        <p:txBody>
          <a:bodyPr wrap="square" lIns="0" tIns="0" rIns="0" bIns="0" rtlCol="0"/>
          <a:lstStyle/>
          <a:p>
            <a:endParaRPr/>
          </a:p>
        </p:txBody>
      </p:sp>
      <p:sp>
        <p:nvSpPr>
          <p:cNvPr id="153" name="object 153"/>
          <p:cNvSpPr/>
          <p:nvPr/>
        </p:nvSpPr>
        <p:spPr>
          <a:xfrm>
            <a:off x="8182537" y="4185191"/>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CCCCCC"/>
          </a:solidFill>
        </p:spPr>
        <p:txBody>
          <a:bodyPr wrap="square" lIns="0" tIns="0" rIns="0" bIns="0" rtlCol="0"/>
          <a:lstStyle/>
          <a:p>
            <a:endParaRPr/>
          </a:p>
        </p:txBody>
      </p:sp>
      <p:sp>
        <p:nvSpPr>
          <p:cNvPr id="154" name="object 154"/>
          <p:cNvSpPr/>
          <p:nvPr/>
        </p:nvSpPr>
        <p:spPr>
          <a:xfrm>
            <a:off x="8182537" y="4185191"/>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CCCCCC"/>
            </a:solidFill>
          </a:ln>
        </p:spPr>
        <p:txBody>
          <a:bodyPr wrap="square" lIns="0" tIns="0" rIns="0" bIns="0" rtlCol="0"/>
          <a:lstStyle/>
          <a:p>
            <a:endParaRPr/>
          </a:p>
        </p:txBody>
      </p:sp>
      <p:sp>
        <p:nvSpPr>
          <p:cNvPr id="155" name="object 155"/>
          <p:cNvSpPr/>
          <p:nvPr/>
        </p:nvSpPr>
        <p:spPr>
          <a:xfrm>
            <a:off x="7023863" y="4240391"/>
            <a:ext cx="1164591" cy="445771"/>
          </a:xfrm>
          <a:custGeom>
            <a:avLst/>
            <a:gdLst/>
            <a:ahLst/>
            <a:cxnLst/>
            <a:rect l="l" t="t" r="r" b="b"/>
            <a:pathLst>
              <a:path w="1164590" h="445770">
                <a:moveTo>
                  <a:pt x="0" y="445199"/>
                </a:moveTo>
                <a:lnTo>
                  <a:pt x="1164322" y="0"/>
                </a:lnTo>
              </a:path>
            </a:pathLst>
          </a:custGeom>
          <a:ln w="9524">
            <a:solidFill>
              <a:srgbClr val="CCCCCC"/>
            </a:solidFill>
          </a:ln>
        </p:spPr>
        <p:txBody>
          <a:bodyPr wrap="square" lIns="0" tIns="0" rIns="0" bIns="0" rtlCol="0"/>
          <a:lstStyle/>
          <a:p>
            <a:endParaRPr/>
          </a:p>
        </p:txBody>
      </p:sp>
      <p:sp>
        <p:nvSpPr>
          <p:cNvPr id="156" name="object 156"/>
          <p:cNvSpPr/>
          <p:nvPr/>
        </p:nvSpPr>
        <p:spPr>
          <a:xfrm>
            <a:off x="8182561" y="4224941"/>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CCCCCC"/>
          </a:solidFill>
        </p:spPr>
        <p:txBody>
          <a:bodyPr wrap="square" lIns="0" tIns="0" rIns="0" bIns="0" rtlCol="0"/>
          <a:lstStyle/>
          <a:p>
            <a:endParaRPr/>
          </a:p>
        </p:txBody>
      </p:sp>
      <p:sp>
        <p:nvSpPr>
          <p:cNvPr id="157" name="object 157"/>
          <p:cNvSpPr/>
          <p:nvPr/>
        </p:nvSpPr>
        <p:spPr>
          <a:xfrm>
            <a:off x="8182561" y="4224941"/>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CCCCCC"/>
            </a:solidFill>
          </a:ln>
        </p:spPr>
        <p:txBody>
          <a:bodyPr wrap="square" lIns="0" tIns="0" rIns="0" bIns="0" rtlCol="0"/>
          <a:lstStyle/>
          <a:p>
            <a:endParaRPr/>
          </a:p>
        </p:txBody>
      </p:sp>
      <p:sp>
        <p:nvSpPr>
          <p:cNvPr id="158" name="object 158"/>
          <p:cNvSpPr/>
          <p:nvPr/>
        </p:nvSpPr>
        <p:spPr>
          <a:xfrm>
            <a:off x="7023865" y="3340743"/>
            <a:ext cx="1180465" cy="1344931"/>
          </a:xfrm>
          <a:custGeom>
            <a:avLst/>
            <a:gdLst/>
            <a:ahLst/>
            <a:cxnLst/>
            <a:rect l="l" t="t" r="r" b="b"/>
            <a:pathLst>
              <a:path w="1180465" h="1344929">
                <a:moveTo>
                  <a:pt x="0" y="1344847"/>
                </a:moveTo>
                <a:lnTo>
                  <a:pt x="1179997" y="0"/>
                </a:lnTo>
              </a:path>
            </a:pathLst>
          </a:custGeom>
          <a:ln w="9524">
            <a:solidFill>
              <a:srgbClr val="CCCCCC"/>
            </a:solidFill>
          </a:ln>
        </p:spPr>
        <p:txBody>
          <a:bodyPr wrap="square" lIns="0" tIns="0" rIns="0" bIns="0" rtlCol="0"/>
          <a:lstStyle/>
          <a:p>
            <a:endParaRPr/>
          </a:p>
        </p:txBody>
      </p:sp>
      <p:sp>
        <p:nvSpPr>
          <p:cNvPr id="159" name="object 159"/>
          <p:cNvSpPr/>
          <p:nvPr/>
        </p:nvSpPr>
        <p:spPr>
          <a:xfrm>
            <a:off x="8192036" y="33082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CCCCCC"/>
          </a:solidFill>
        </p:spPr>
        <p:txBody>
          <a:bodyPr wrap="square" lIns="0" tIns="0" rIns="0" bIns="0" rtlCol="0"/>
          <a:lstStyle/>
          <a:p>
            <a:endParaRPr/>
          </a:p>
        </p:txBody>
      </p:sp>
      <p:sp>
        <p:nvSpPr>
          <p:cNvPr id="160" name="object 160"/>
          <p:cNvSpPr/>
          <p:nvPr/>
        </p:nvSpPr>
        <p:spPr>
          <a:xfrm>
            <a:off x="8192036" y="33082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CCCCCC"/>
            </a:solidFill>
          </a:ln>
        </p:spPr>
        <p:txBody>
          <a:bodyPr wrap="square" lIns="0" tIns="0" rIns="0" bIns="0" rtlCol="0"/>
          <a:lstStyle/>
          <a:p>
            <a:endParaRPr/>
          </a:p>
        </p:txBody>
      </p:sp>
      <p:sp>
        <p:nvSpPr>
          <p:cNvPr id="161" name="object 161"/>
          <p:cNvSpPr/>
          <p:nvPr/>
        </p:nvSpPr>
        <p:spPr>
          <a:xfrm>
            <a:off x="7023863" y="2426138"/>
            <a:ext cx="1191260" cy="2259965"/>
          </a:xfrm>
          <a:custGeom>
            <a:avLst/>
            <a:gdLst/>
            <a:ahLst/>
            <a:cxnLst/>
            <a:rect l="l" t="t" r="r" b="b"/>
            <a:pathLst>
              <a:path w="1191259" h="2259965">
                <a:moveTo>
                  <a:pt x="0" y="2259452"/>
                </a:moveTo>
                <a:lnTo>
                  <a:pt x="1191047" y="0"/>
                </a:lnTo>
              </a:path>
            </a:pathLst>
          </a:custGeom>
          <a:ln w="9524">
            <a:solidFill>
              <a:srgbClr val="CCCCCC"/>
            </a:solidFill>
          </a:ln>
        </p:spPr>
        <p:txBody>
          <a:bodyPr wrap="square" lIns="0" tIns="0" rIns="0" bIns="0" rtlCol="0"/>
          <a:lstStyle/>
          <a:p>
            <a:endParaRPr/>
          </a:p>
        </p:txBody>
      </p:sp>
      <p:sp>
        <p:nvSpPr>
          <p:cNvPr id="162" name="object 162"/>
          <p:cNvSpPr/>
          <p:nvPr/>
        </p:nvSpPr>
        <p:spPr>
          <a:xfrm>
            <a:off x="8200987" y="2387900"/>
            <a:ext cx="34291" cy="45720"/>
          </a:xfrm>
          <a:custGeom>
            <a:avLst/>
            <a:gdLst/>
            <a:ahLst/>
            <a:cxnLst/>
            <a:rect l="l" t="t" r="r" b="b"/>
            <a:pathLst>
              <a:path w="34290" h="45719">
                <a:moveTo>
                  <a:pt x="27849" y="45574"/>
                </a:moveTo>
                <a:lnTo>
                  <a:pt x="0" y="30902"/>
                </a:lnTo>
                <a:lnTo>
                  <a:pt x="34074" y="0"/>
                </a:lnTo>
                <a:lnTo>
                  <a:pt x="27849" y="45574"/>
                </a:lnTo>
                <a:close/>
              </a:path>
            </a:pathLst>
          </a:custGeom>
          <a:solidFill>
            <a:srgbClr val="CCCCCC"/>
          </a:solidFill>
        </p:spPr>
        <p:txBody>
          <a:bodyPr wrap="square" lIns="0" tIns="0" rIns="0" bIns="0" rtlCol="0"/>
          <a:lstStyle/>
          <a:p>
            <a:endParaRPr/>
          </a:p>
        </p:txBody>
      </p:sp>
      <p:sp>
        <p:nvSpPr>
          <p:cNvPr id="163" name="object 163"/>
          <p:cNvSpPr/>
          <p:nvPr/>
        </p:nvSpPr>
        <p:spPr>
          <a:xfrm>
            <a:off x="8200985" y="2387900"/>
            <a:ext cx="34291" cy="45720"/>
          </a:xfrm>
          <a:custGeom>
            <a:avLst/>
            <a:gdLst/>
            <a:ahLst/>
            <a:cxnLst/>
            <a:rect l="l" t="t" r="r" b="b"/>
            <a:pathLst>
              <a:path w="34290" h="45719">
                <a:moveTo>
                  <a:pt x="27849" y="45574"/>
                </a:moveTo>
                <a:lnTo>
                  <a:pt x="34074" y="0"/>
                </a:lnTo>
                <a:lnTo>
                  <a:pt x="0" y="30902"/>
                </a:lnTo>
                <a:lnTo>
                  <a:pt x="27849" y="45574"/>
                </a:lnTo>
                <a:close/>
              </a:path>
            </a:pathLst>
          </a:custGeom>
          <a:ln w="9524">
            <a:solidFill>
              <a:srgbClr val="CCCCCC"/>
            </a:solidFill>
          </a:ln>
        </p:spPr>
        <p:txBody>
          <a:bodyPr wrap="square" lIns="0" tIns="0" rIns="0" bIns="0" rtlCol="0"/>
          <a:lstStyle/>
          <a:p>
            <a:endParaRPr/>
          </a:p>
        </p:txBody>
      </p:sp>
      <p:sp>
        <p:nvSpPr>
          <p:cNvPr id="164" name="object 164"/>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solidFill>
                  <a:srgbClr val="999999"/>
                </a:solidFill>
                <a:latin typeface="Arial"/>
                <a:cs typeface="Arial"/>
              </a:rPr>
              <a:t>W</a:t>
            </a:r>
            <a:r>
              <a:rPr sz="1200" dirty="0">
                <a:solidFill>
                  <a:srgbClr val="999999"/>
                </a:solidFill>
                <a:latin typeface="Arial"/>
                <a:cs typeface="Arial"/>
              </a:rPr>
              <a:t>(3)</a:t>
            </a:r>
            <a:endParaRPr sz="1200">
              <a:latin typeface="Arial"/>
              <a:cs typeface="Arial"/>
            </a:endParaRPr>
          </a:p>
        </p:txBody>
      </p:sp>
    </p:spTree>
    <p:extLst>
      <p:ext uri="{BB962C8B-B14F-4D97-AF65-F5344CB8AC3E}">
        <p14:creationId xmlns:p14="http://schemas.microsoft.com/office/powerpoint/2010/main" val="1137689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534"/>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0785"/>
            <a:ext cx="46355" cy="30480"/>
          </a:xfrm>
          <a:custGeom>
            <a:avLst/>
            <a:gdLst/>
            <a:ahLst/>
            <a:cxnLst/>
            <a:rect l="l" t="t" r="r" b="b"/>
            <a:pathLst>
              <a:path w="46354" h="30480">
                <a:moveTo>
                  <a:pt x="45974" y="29907"/>
                </a:moveTo>
                <a:lnTo>
                  <a:pt x="0" y="29462"/>
                </a:lnTo>
                <a:lnTo>
                  <a:pt x="11024" y="0"/>
                </a:lnTo>
                <a:lnTo>
                  <a:pt x="45974" y="29907"/>
                </a:lnTo>
                <a:close/>
              </a:path>
            </a:pathLst>
          </a:custGeom>
          <a:solidFill>
            <a:srgbClr val="666666"/>
          </a:solidFill>
        </p:spPr>
        <p:txBody>
          <a:bodyPr wrap="square" lIns="0" tIns="0" rIns="0" bIns="0" rtlCol="0"/>
          <a:lstStyle/>
          <a:p>
            <a:endParaRPr/>
          </a:p>
        </p:txBody>
      </p:sp>
      <p:sp>
        <p:nvSpPr>
          <p:cNvPr id="92" name="object 92"/>
          <p:cNvSpPr/>
          <p:nvPr/>
        </p:nvSpPr>
        <p:spPr>
          <a:xfrm>
            <a:off x="8182537" y="2340785"/>
            <a:ext cx="46355" cy="30480"/>
          </a:xfrm>
          <a:custGeom>
            <a:avLst/>
            <a:gdLst/>
            <a:ahLst/>
            <a:cxnLst/>
            <a:rect l="l" t="t" r="r" b="b"/>
            <a:pathLst>
              <a:path w="46354" h="30480">
                <a:moveTo>
                  <a:pt x="0" y="29462"/>
                </a:moveTo>
                <a:lnTo>
                  <a:pt x="45974" y="29907"/>
                </a:lnTo>
                <a:lnTo>
                  <a:pt x="11024" y="0"/>
                </a:lnTo>
                <a:lnTo>
                  <a:pt x="0" y="29462"/>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5992"/>
            <a:ext cx="1164591" cy="445771"/>
          </a:xfrm>
          <a:custGeom>
            <a:avLst/>
            <a:gdLst/>
            <a:ahLst/>
            <a:cxnLst/>
            <a:rect l="l" t="t" r="r" b="b"/>
            <a:pathLst>
              <a:path w="1164590" h="445769">
                <a:moveTo>
                  <a:pt x="0" y="44517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555"/>
            <a:ext cx="46355" cy="30480"/>
          </a:xfrm>
          <a:custGeom>
            <a:avLst/>
            <a:gdLst/>
            <a:ahLst/>
            <a:cxnLst/>
            <a:rect l="l" t="t" r="r" b="b"/>
            <a:pathLst>
              <a:path w="46354" h="30480">
                <a:moveTo>
                  <a:pt x="11249" y="30132"/>
                </a:moveTo>
                <a:lnTo>
                  <a:pt x="0" y="742"/>
                </a:lnTo>
                <a:lnTo>
                  <a:pt x="45999" y="0"/>
                </a:lnTo>
                <a:lnTo>
                  <a:pt x="11249" y="30132"/>
                </a:lnTo>
                <a:close/>
              </a:path>
            </a:pathLst>
          </a:custGeom>
          <a:solidFill>
            <a:srgbClr val="666666"/>
          </a:solidFill>
        </p:spPr>
        <p:txBody>
          <a:bodyPr wrap="square" lIns="0" tIns="0" rIns="0" bIns="0" rtlCol="0"/>
          <a:lstStyle/>
          <a:p>
            <a:endParaRPr/>
          </a:p>
        </p:txBody>
      </p:sp>
      <p:sp>
        <p:nvSpPr>
          <p:cNvPr id="101" name="object 101"/>
          <p:cNvSpPr/>
          <p:nvPr/>
        </p:nvSpPr>
        <p:spPr>
          <a:xfrm>
            <a:off x="8182561" y="2380555"/>
            <a:ext cx="46355" cy="30480"/>
          </a:xfrm>
          <a:custGeom>
            <a:avLst/>
            <a:gdLst/>
            <a:ahLst/>
            <a:cxnLst/>
            <a:rect l="l" t="t" r="r" b="b"/>
            <a:pathLst>
              <a:path w="46354" h="30480">
                <a:moveTo>
                  <a:pt x="11249" y="30132"/>
                </a:moveTo>
                <a:lnTo>
                  <a:pt x="45999" y="0"/>
                </a:lnTo>
                <a:lnTo>
                  <a:pt x="0" y="742"/>
                </a:lnTo>
                <a:lnTo>
                  <a:pt x="11249" y="30132"/>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549"/>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2993"/>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04" name="object 104"/>
          <p:cNvSpPr/>
          <p:nvPr/>
        </p:nvSpPr>
        <p:spPr>
          <a:xfrm>
            <a:off x="8182537" y="3262993"/>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540"/>
            <a:ext cx="1180465" cy="1344931"/>
          </a:xfrm>
          <a:custGeom>
            <a:avLst/>
            <a:gdLst/>
            <a:ahLst/>
            <a:cxnLst/>
            <a:rect l="l" t="t" r="r" b="b"/>
            <a:pathLst>
              <a:path w="1180465" h="1344929">
                <a:moveTo>
                  <a:pt x="0" y="1344852"/>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051"/>
            <a:ext cx="40640" cy="43180"/>
          </a:xfrm>
          <a:custGeom>
            <a:avLst/>
            <a:gdLst/>
            <a:ahLst/>
            <a:cxnLst/>
            <a:rect l="l" t="t" r="r" b="b"/>
            <a:pathLst>
              <a:path w="40640" h="43180">
                <a:moveTo>
                  <a:pt x="23649" y="42867"/>
                </a:moveTo>
                <a:lnTo>
                  <a:pt x="0" y="22114"/>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051"/>
            <a:ext cx="40640" cy="43180"/>
          </a:xfrm>
          <a:custGeom>
            <a:avLst/>
            <a:gdLst/>
            <a:ahLst/>
            <a:cxnLst/>
            <a:rect l="l" t="t" r="r" b="b"/>
            <a:pathLst>
              <a:path w="40640" h="43180">
                <a:moveTo>
                  <a:pt x="23649" y="42867"/>
                </a:moveTo>
                <a:lnTo>
                  <a:pt x="40349" y="0"/>
                </a:lnTo>
                <a:lnTo>
                  <a:pt x="0" y="22114"/>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193"/>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2743"/>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3" name="object 113"/>
          <p:cNvSpPr/>
          <p:nvPr/>
        </p:nvSpPr>
        <p:spPr>
          <a:xfrm>
            <a:off x="8182561" y="3302743"/>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524"/>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191"/>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16" name="object 116"/>
          <p:cNvSpPr/>
          <p:nvPr/>
        </p:nvSpPr>
        <p:spPr>
          <a:xfrm>
            <a:off x="8182537" y="4185191"/>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391"/>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4941"/>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9" name="object 119"/>
          <p:cNvSpPr/>
          <p:nvPr/>
        </p:nvSpPr>
        <p:spPr>
          <a:xfrm>
            <a:off x="8182561" y="4224941"/>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0743"/>
            <a:ext cx="1180465" cy="1344931"/>
          </a:xfrm>
          <a:custGeom>
            <a:avLst/>
            <a:gdLst/>
            <a:ahLst/>
            <a:cxnLst/>
            <a:rect l="l" t="t" r="r" b="b"/>
            <a:pathLst>
              <a:path w="1180465" h="1344929">
                <a:moveTo>
                  <a:pt x="0" y="13448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2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2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138"/>
            <a:ext cx="1191260" cy="2259965"/>
          </a:xfrm>
          <a:custGeom>
            <a:avLst/>
            <a:gdLst/>
            <a:ahLst/>
            <a:cxnLst/>
            <a:rect l="l" t="t" r="r" b="b"/>
            <a:pathLst>
              <a:path w="1191259" h="2259965">
                <a:moveTo>
                  <a:pt x="0" y="22594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7900"/>
            <a:ext cx="34291" cy="45720"/>
          </a:xfrm>
          <a:custGeom>
            <a:avLst/>
            <a:gdLst/>
            <a:ahLst/>
            <a:cxnLst/>
            <a:rect l="l" t="t" r="r" b="b"/>
            <a:pathLst>
              <a:path w="34290" h="45719">
                <a:moveTo>
                  <a:pt x="27849" y="45574"/>
                </a:moveTo>
                <a:lnTo>
                  <a:pt x="0" y="30902"/>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7900"/>
            <a:ext cx="34291" cy="45720"/>
          </a:xfrm>
          <a:custGeom>
            <a:avLst/>
            <a:gdLst/>
            <a:ahLst/>
            <a:cxnLst/>
            <a:rect l="l" t="t" r="r" b="b"/>
            <a:pathLst>
              <a:path w="34290" h="45719">
                <a:moveTo>
                  <a:pt x="27849" y="45574"/>
                </a:moveTo>
                <a:lnTo>
                  <a:pt x="34074" y="0"/>
                </a:lnTo>
                <a:lnTo>
                  <a:pt x="0" y="30902"/>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47" name="object 147"/>
          <p:cNvSpPr/>
          <p:nvPr/>
        </p:nvSpPr>
        <p:spPr>
          <a:xfrm>
            <a:off x="6689316" y="4500790"/>
            <a:ext cx="1307465" cy="951231"/>
          </a:xfrm>
          <a:custGeom>
            <a:avLst/>
            <a:gdLst/>
            <a:ahLst/>
            <a:cxnLst/>
            <a:rect l="l" t="t" r="r" b="b"/>
            <a:pathLst>
              <a:path w="1307464" h="951229">
                <a:moveTo>
                  <a:pt x="0" y="950823"/>
                </a:moveTo>
                <a:lnTo>
                  <a:pt x="42604" y="907821"/>
                </a:lnTo>
                <a:lnTo>
                  <a:pt x="97379" y="849905"/>
                </a:lnTo>
                <a:lnTo>
                  <a:pt x="128730" y="816543"/>
                </a:lnTo>
                <a:lnTo>
                  <a:pt x="162403" y="780880"/>
                </a:lnTo>
                <a:lnTo>
                  <a:pt x="198159" y="743392"/>
                </a:lnTo>
                <a:lnTo>
                  <a:pt x="235755" y="704554"/>
                </a:lnTo>
                <a:lnTo>
                  <a:pt x="274953" y="664843"/>
                </a:lnTo>
                <a:lnTo>
                  <a:pt x="315513" y="624734"/>
                </a:lnTo>
                <a:lnTo>
                  <a:pt x="357193" y="584703"/>
                </a:lnTo>
                <a:lnTo>
                  <a:pt x="399753" y="545226"/>
                </a:lnTo>
                <a:lnTo>
                  <a:pt x="442955" y="506778"/>
                </a:lnTo>
                <a:lnTo>
                  <a:pt x="486556" y="469837"/>
                </a:lnTo>
                <a:lnTo>
                  <a:pt x="530317" y="434877"/>
                </a:lnTo>
                <a:lnTo>
                  <a:pt x="573998" y="402374"/>
                </a:lnTo>
                <a:lnTo>
                  <a:pt x="610424" y="377196"/>
                </a:lnTo>
                <a:lnTo>
                  <a:pt x="649728" y="351535"/>
                </a:lnTo>
                <a:lnTo>
                  <a:pt x="691512" y="325520"/>
                </a:lnTo>
                <a:lnTo>
                  <a:pt x="735376" y="299281"/>
                </a:lnTo>
                <a:lnTo>
                  <a:pt x="780920" y="272949"/>
                </a:lnTo>
                <a:lnTo>
                  <a:pt x="827744" y="246652"/>
                </a:lnTo>
                <a:lnTo>
                  <a:pt x="875448" y="220522"/>
                </a:lnTo>
                <a:lnTo>
                  <a:pt x="923634" y="194687"/>
                </a:lnTo>
                <a:lnTo>
                  <a:pt x="971900" y="169278"/>
                </a:lnTo>
                <a:lnTo>
                  <a:pt x="1019847" y="144424"/>
                </a:lnTo>
                <a:lnTo>
                  <a:pt x="1067079" y="120263"/>
                </a:lnTo>
                <a:lnTo>
                  <a:pt x="1113195" y="96915"/>
                </a:lnTo>
                <a:lnTo>
                  <a:pt x="1157796" y="74511"/>
                </a:lnTo>
                <a:lnTo>
                  <a:pt x="1200480" y="53179"/>
                </a:lnTo>
                <a:lnTo>
                  <a:pt x="1240847" y="33049"/>
                </a:lnTo>
                <a:lnTo>
                  <a:pt x="1252920" y="27037"/>
                </a:lnTo>
                <a:lnTo>
                  <a:pt x="1264719" y="21153"/>
                </a:lnTo>
                <a:lnTo>
                  <a:pt x="1276232" y="15405"/>
                </a:lnTo>
                <a:lnTo>
                  <a:pt x="1287447" y="9799"/>
                </a:lnTo>
                <a:lnTo>
                  <a:pt x="1306947" y="0"/>
                </a:lnTo>
              </a:path>
            </a:pathLst>
          </a:custGeom>
          <a:ln w="28574">
            <a:solidFill>
              <a:srgbClr val="CC0000"/>
            </a:solidFill>
          </a:ln>
        </p:spPr>
        <p:txBody>
          <a:bodyPr wrap="square" lIns="0" tIns="0" rIns="0" bIns="0" rtlCol="0"/>
          <a:lstStyle/>
          <a:p>
            <a:endParaRPr/>
          </a:p>
        </p:txBody>
      </p:sp>
      <p:sp>
        <p:nvSpPr>
          <p:cNvPr id="148" name="object 148"/>
          <p:cNvSpPr/>
          <p:nvPr/>
        </p:nvSpPr>
        <p:spPr>
          <a:xfrm>
            <a:off x="7938674" y="4460729"/>
            <a:ext cx="121775" cy="97649"/>
          </a:xfrm>
          <a:prstGeom prst="rect">
            <a:avLst/>
          </a:prstGeom>
          <a:blipFill>
            <a:blip r:embed="rId2" cstate="print"/>
            <a:stretch>
              <a:fillRect/>
            </a:stretch>
          </a:blipFill>
        </p:spPr>
        <p:txBody>
          <a:bodyPr wrap="square" lIns="0" tIns="0" rIns="0" bIns="0" rtlCol="0"/>
          <a:lstStyle/>
          <a:p>
            <a:endParaRPr/>
          </a:p>
        </p:txBody>
      </p:sp>
      <p:sp>
        <p:nvSpPr>
          <p:cNvPr id="149" name="object 149"/>
          <p:cNvSpPr txBox="1"/>
          <p:nvPr/>
        </p:nvSpPr>
        <p:spPr>
          <a:xfrm>
            <a:off x="3692217" y="5421921"/>
            <a:ext cx="6678295" cy="1058367"/>
          </a:xfrm>
          <a:prstGeom prst="rect">
            <a:avLst/>
          </a:prstGeom>
        </p:spPr>
        <p:txBody>
          <a:bodyPr vert="horz" wrap="square" lIns="0" tIns="12700" rIns="0" bIns="0" rtlCol="0">
            <a:spAutoFit/>
          </a:bodyPr>
          <a:lstStyle/>
          <a:p>
            <a:pPr marL="1719537">
              <a:spcBef>
                <a:spcPts val="100"/>
              </a:spcBef>
            </a:pPr>
            <a:r>
              <a:rPr sz="2700" baseline="-20061" dirty="0">
                <a:solidFill>
                  <a:srgbClr val="CC0000"/>
                </a:solidFill>
                <a:latin typeface="Arial"/>
                <a:cs typeface="Arial"/>
              </a:rPr>
              <a:t>z</a:t>
            </a:r>
            <a:r>
              <a:rPr sz="1200" dirty="0">
                <a:solidFill>
                  <a:srgbClr val="CC0000"/>
                </a:solidFill>
                <a:latin typeface="Arial"/>
                <a:cs typeface="Arial"/>
              </a:rPr>
              <a:t>(4) </a:t>
            </a:r>
            <a:r>
              <a:rPr sz="2700" baseline="-20061" dirty="0">
                <a:solidFill>
                  <a:srgbClr val="CC0000"/>
                </a:solidFill>
                <a:latin typeface="Arial"/>
                <a:cs typeface="Arial"/>
              </a:rPr>
              <a:t>= </a:t>
            </a:r>
            <a:r>
              <a:rPr sz="2700" spc="-7" baseline="-20061" dirty="0">
                <a:solidFill>
                  <a:srgbClr val="CC0000"/>
                </a:solidFill>
                <a:latin typeface="Arial"/>
                <a:cs typeface="Arial"/>
              </a:rPr>
              <a:t>W</a:t>
            </a:r>
            <a:r>
              <a:rPr sz="1200" spc="-5" dirty="0">
                <a:solidFill>
                  <a:srgbClr val="CC0000"/>
                </a:solidFill>
                <a:latin typeface="Arial"/>
                <a:cs typeface="Arial"/>
              </a:rPr>
              <a:t>(3)</a:t>
            </a:r>
            <a:r>
              <a:rPr sz="2700" spc="-7" baseline="-20061" dirty="0">
                <a:solidFill>
                  <a:srgbClr val="CC0000"/>
                </a:solidFill>
                <a:latin typeface="Arial"/>
                <a:cs typeface="Arial"/>
              </a:rPr>
              <a:t>a</a:t>
            </a:r>
            <a:r>
              <a:rPr sz="1200" spc="-5" dirty="0">
                <a:solidFill>
                  <a:srgbClr val="CC0000"/>
                </a:solidFill>
                <a:latin typeface="Arial"/>
                <a:cs typeface="Arial"/>
              </a:rPr>
              <a:t>(3) </a:t>
            </a:r>
            <a:r>
              <a:rPr sz="2700" baseline="-20061" dirty="0">
                <a:solidFill>
                  <a:srgbClr val="CC0000"/>
                </a:solidFill>
                <a:latin typeface="Arial"/>
                <a:cs typeface="Arial"/>
              </a:rPr>
              <a:t>+</a:t>
            </a:r>
            <a:r>
              <a:rPr sz="2700" spc="-44" baseline="-20061" dirty="0">
                <a:solidFill>
                  <a:srgbClr val="CC0000"/>
                </a:solidFill>
                <a:latin typeface="Arial"/>
                <a:cs typeface="Arial"/>
              </a:rPr>
              <a:t> </a:t>
            </a:r>
            <a:r>
              <a:rPr sz="2700" baseline="-20061" dirty="0">
                <a:solidFill>
                  <a:srgbClr val="CC0000"/>
                </a:solidFill>
                <a:latin typeface="Arial"/>
                <a:cs typeface="Arial"/>
              </a:rPr>
              <a:t>b</a:t>
            </a:r>
            <a:r>
              <a:rPr sz="1200" dirty="0">
                <a:solidFill>
                  <a:srgbClr val="CC0000"/>
                </a:solidFill>
                <a:latin typeface="Arial"/>
                <a:cs typeface="Arial"/>
              </a:rPr>
              <a:t>(3)</a:t>
            </a:r>
            <a:endParaRPr sz="1200">
              <a:latin typeface="Arial"/>
              <a:cs typeface="Arial"/>
            </a:endParaRPr>
          </a:p>
          <a:p>
            <a:pPr marL="12700" marR="5080">
              <a:lnSpc>
                <a:spcPct val="100699"/>
              </a:lnSpc>
              <a:spcBef>
                <a:spcPts val="1739"/>
              </a:spcBef>
            </a:pPr>
            <a:r>
              <a:rPr spc="100" dirty="0">
                <a:solidFill>
                  <a:srgbClr val="CC0000"/>
                </a:solidFill>
                <a:latin typeface="Calibri"/>
                <a:cs typeface="Calibri"/>
              </a:rPr>
              <a:t>z</a:t>
            </a:r>
            <a:r>
              <a:rPr spc="151" baseline="30092" dirty="0">
                <a:solidFill>
                  <a:srgbClr val="CC0000"/>
                </a:solidFill>
                <a:latin typeface="Calibri"/>
                <a:cs typeface="Calibri"/>
              </a:rPr>
              <a:t>(4)</a:t>
            </a:r>
            <a:r>
              <a:rPr spc="75" baseline="30092" dirty="0">
                <a:solidFill>
                  <a:srgbClr val="CC0000"/>
                </a:solidFill>
                <a:latin typeface="Calibri"/>
                <a:cs typeface="Calibri"/>
              </a:rPr>
              <a:t> </a:t>
            </a:r>
            <a:r>
              <a:rPr spc="135" dirty="0">
                <a:solidFill>
                  <a:srgbClr val="CC0000"/>
                </a:solidFill>
                <a:latin typeface="Calibri"/>
                <a:cs typeface="Calibri"/>
              </a:rPr>
              <a:t>is</a:t>
            </a:r>
            <a:r>
              <a:rPr spc="80" dirty="0">
                <a:solidFill>
                  <a:srgbClr val="CC0000"/>
                </a:solidFill>
                <a:latin typeface="Calibri"/>
                <a:cs typeface="Calibri"/>
              </a:rPr>
              <a:t> </a:t>
            </a:r>
            <a:r>
              <a:rPr spc="185" dirty="0">
                <a:solidFill>
                  <a:srgbClr val="CC0000"/>
                </a:solidFill>
                <a:latin typeface="Calibri"/>
                <a:cs typeface="Calibri"/>
              </a:rPr>
              <a:t>calculated</a:t>
            </a:r>
            <a:r>
              <a:rPr spc="80" dirty="0">
                <a:solidFill>
                  <a:srgbClr val="CC0000"/>
                </a:solidFill>
                <a:latin typeface="Calibri"/>
                <a:cs typeface="Calibri"/>
              </a:rPr>
              <a:t> </a:t>
            </a:r>
            <a:r>
              <a:rPr spc="235" dirty="0">
                <a:solidFill>
                  <a:srgbClr val="CC0000"/>
                </a:solidFill>
                <a:latin typeface="Calibri"/>
                <a:cs typeface="Calibri"/>
              </a:rPr>
              <a:t>by</a:t>
            </a:r>
            <a:r>
              <a:rPr spc="80" dirty="0">
                <a:solidFill>
                  <a:srgbClr val="CC0000"/>
                </a:solidFill>
                <a:latin typeface="Calibri"/>
                <a:cs typeface="Calibri"/>
              </a:rPr>
              <a:t> </a:t>
            </a:r>
            <a:r>
              <a:rPr spc="185" dirty="0">
                <a:solidFill>
                  <a:srgbClr val="CC0000"/>
                </a:solidFill>
                <a:latin typeface="Calibri"/>
                <a:cs typeface="Calibri"/>
              </a:rPr>
              <a:t>multiplying</a:t>
            </a:r>
            <a:r>
              <a:rPr spc="80" dirty="0">
                <a:solidFill>
                  <a:srgbClr val="CC0000"/>
                </a:solidFill>
                <a:latin typeface="Calibri"/>
                <a:cs typeface="Calibri"/>
              </a:rPr>
              <a:t> a</a:t>
            </a:r>
            <a:r>
              <a:rPr spc="120" baseline="30092" dirty="0">
                <a:solidFill>
                  <a:srgbClr val="CC0000"/>
                </a:solidFill>
                <a:latin typeface="Calibri"/>
                <a:cs typeface="Calibri"/>
              </a:rPr>
              <a:t>(3)</a:t>
            </a:r>
            <a:r>
              <a:rPr spc="75" baseline="30092" dirty="0">
                <a:solidFill>
                  <a:srgbClr val="CC0000"/>
                </a:solidFill>
                <a:latin typeface="Calibri"/>
                <a:cs typeface="Calibri"/>
              </a:rPr>
              <a:t> </a:t>
            </a:r>
            <a:r>
              <a:rPr spc="191" dirty="0">
                <a:solidFill>
                  <a:srgbClr val="CC0000"/>
                </a:solidFill>
                <a:latin typeface="Calibri"/>
                <a:cs typeface="Calibri"/>
              </a:rPr>
              <a:t>vector</a:t>
            </a:r>
            <a:r>
              <a:rPr spc="80" dirty="0">
                <a:solidFill>
                  <a:srgbClr val="CC0000"/>
                </a:solidFill>
                <a:latin typeface="Calibri"/>
                <a:cs typeface="Calibri"/>
              </a:rPr>
              <a:t> </a:t>
            </a:r>
            <a:r>
              <a:rPr spc="200" dirty="0">
                <a:solidFill>
                  <a:srgbClr val="CC0000"/>
                </a:solidFill>
                <a:latin typeface="Calibri"/>
                <a:cs typeface="Calibri"/>
              </a:rPr>
              <a:t>with</a:t>
            </a:r>
            <a:r>
              <a:rPr spc="80" dirty="0">
                <a:solidFill>
                  <a:srgbClr val="CC0000"/>
                </a:solidFill>
                <a:latin typeface="Calibri"/>
                <a:cs typeface="Calibri"/>
              </a:rPr>
              <a:t> </a:t>
            </a:r>
            <a:r>
              <a:rPr spc="100" dirty="0">
                <a:solidFill>
                  <a:srgbClr val="CC0000"/>
                </a:solidFill>
                <a:latin typeface="Calibri"/>
                <a:cs typeface="Calibri"/>
              </a:rPr>
              <a:t>W</a:t>
            </a:r>
            <a:r>
              <a:rPr spc="151" baseline="30092" dirty="0">
                <a:solidFill>
                  <a:srgbClr val="CC0000"/>
                </a:solidFill>
                <a:latin typeface="Calibri"/>
                <a:cs typeface="Calibri"/>
              </a:rPr>
              <a:t>(3)</a:t>
            </a:r>
            <a:r>
              <a:rPr spc="75" baseline="30092" dirty="0">
                <a:solidFill>
                  <a:srgbClr val="CC0000"/>
                </a:solidFill>
                <a:latin typeface="Calibri"/>
                <a:cs typeface="Calibri"/>
              </a:rPr>
              <a:t> </a:t>
            </a:r>
            <a:r>
              <a:rPr spc="215" dirty="0">
                <a:solidFill>
                  <a:srgbClr val="CC0000"/>
                </a:solidFill>
                <a:latin typeface="Calibri"/>
                <a:cs typeface="Calibri"/>
              </a:rPr>
              <a:t>weight  </a:t>
            </a:r>
            <a:r>
              <a:rPr spc="180" dirty="0">
                <a:solidFill>
                  <a:srgbClr val="CC0000"/>
                </a:solidFill>
                <a:latin typeface="Calibri"/>
                <a:cs typeface="Calibri"/>
              </a:rPr>
              <a:t>matrix</a:t>
            </a:r>
            <a:r>
              <a:rPr spc="75" dirty="0">
                <a:solidFill>
                  <a:srgbClr val="CC0000"/>
                </a:solidFill>
                <a:latin typeface="Calibri"/>
                <a:cs typeface="Calibri"/>
              </a:rPr>
              <a:t> </a:t>
            </a:r>
            <a:r>
              <a:rPr spc="225" dirty="0">
                <a:solidFill>
                  <a:srgbClr val="CC0000"/>
                </a:solidFill>
                <a:latin typeface="Calibri"/>
                <a:cs typeface="Calibri"/>
              </a:rPr>
              <a:t>and</a:t>
            </a:r>
            <a:r>
              <a:rPr spc="75" dirty="0">
                <a:solidFill>
                  <a:srgbClr val="CC0000"/>
                </a:solidFill>
                <a:latin typeface="Calibri"/>
                <a:cs typeface="Calibri"/>
              </a:rPr>
              <a:t> </a:t>
            </a:r>
            <a:r>
              <a:rPr spc="215" dirty="0">
                <a:solidFill>
                  <a:srgbClr val="CC0000"/>
                </a:solidFill>
                <a:latin typeface="Calibri"/>
                <a:cs typeface="Calibri"/>
              </a:rPr>
              <a:t>adding</a:t>
            </a:r>
            <a:r>
              <a:rPr spc="75" dirty="0">
                <a:solidFill>
                  <a:srgbClr val="CC0000"/>
                </a:solidFill>
                <a:latin typeface="Calibri"/>
                <a:cs typeface="Calibri"/>
              </a:rPr>
              <a:t> </a:t>
            </a:r>
            <a:r>
              <a:rPr spc="151" dirty="0">
                <a:solidFill>
                  <a:srgbClr val="CC0000"/>
                </a:solidFill>
                <a:latin typeface="Calibri"/>
                <a:cs typeface="Calibri"/>
              </a:rPr>
              <a:t>layer</a:t>
            </a:r>
            <a:r>
              <a:rPr spc="75" dirty="0">
                <a:solidFill>
                  <a:srgbClr val="CC0000"/>
                </a:solidFill>
                <a:latin typeface="Calibri"/>
                <a:cs typeface="Calibri"/>
              </a:rPr>
              <a:t> </a:t>
            </a:r>
            <a:r>
              <a:rPr spc="125" dirty="0">
                <a:solidFill>
                  <a:srgbClr val="CC0000"/>
                </a:solidFill>
                <a:latin typeface="Calibri"/>
                <a:cs typeface="Calibri"/>
              </a:rPr>
              <a:t>3</a:t>
            </a:r>
            <a:r>
              <a:rPr spc="75" dirty="0">
                <a:solidFill>
                  <a:srgbClr val="CC0000"/>
                </a:solidFill>
                <a:latin typeface="Calibri"/>
                <a:cs typeface="Calibri"/>
              </a:rPr>
              <a:t> </a:t>
            </a:r>
            <a:r>
              <a:rPr spc="185" dirty="0">
                <a:solidFill>
                  <a:srgbClr val="CC0000"/>
                </a:solidFill>
                <a:latin typeface="Calibri"/>
                <a:cs typeface="Calibri"/>
              </a:rPr>
              <a:t>biases</a:t>
            </a:r>
            <a:endParaRPr>
              <a:latin typeface="Calibri"/>
              <a:cs typeface="Calibri"/>
            </a:endParaRPr>
          </a:p>
        </p:txBody>
      </p:sp>
      <p:sp>
        <p:nvSpPr>
          <p:cNvPr id="150" name="object 150"/>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D8D8"/>
          </a:solidFill>
        </p:spPr>
        <p:txBody>
          <a:bodyPr wrap="square" lIns="0" tIns="0" rIns="0" bIns="0" rtlCol="0"/>
          <a:lstStyle/>
          <a:p>
            <a:endParaRPr/>
          </a:p>
        </p:txBody>
      </p:sp>
      <p:sp>
        <p:nvSpPr>
          <p:cNvPr id="151" name="object 151"/>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999999"/>
            </a:solidFill>
          </a:ln>
        </p:spPr>
        <p:txBody>
          <a:bodyPr wrap="square" lIns="0" tIns="0" rIns="0" bIns="0" rtlCol="0"/>
          <a:lstStyle/>
          <a:p>
            <a:endParaRPr/>
          </a:p>
        </p:txBody>
      </p:sp>
      <p:sp>
        <p:nvSpPr>
          <p:cNvPr id="152" name="object 152"/>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D8D8"/>
          </a:solidFill>
        </p:spPr>
        <p:txBody>
          <a:bodyPr wrap="square" lIns="0" tIns="0" rIns="0" bIns="0" rtlCol="0"/>
          <a:lstStyle/>
          <a:p>
            <a:endParaRPr/>
          </a:p>
        </p:txBody>
      </p:sp>
      <p:sp>
        <p:nvSpPr>
          <p:cNvPr id="153" name="object 153"/>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999999"/>
            </a:solidFill>
          </a:ln>
        </p:spPr>
        <p:txBody>
          <a:bodyPr wrap="square" lIns="0" tIns="0" rIns="0" bIns="0" rtlCol="0"/>
          <a:lstStyle/>
          <a:p>
            <a:endParaRPr/>
          </a:p>
        </p:txBody>
      </p:sp>
      <p:sp>
        <p:nvSpPr>
          <p:cNvPr id="154" name="object 154"/>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D8D8"/>
          </a:solidFill>
        </p:spPr>
        <p:txBody>
          <a:bodyPr wrap="square" lIns="0" tIns="0" rIns="0" bIns="0" rtlCol="0"/>
          <a:lstStyle/>
          <a:p>
            <a:endParaRPr/>
          </a:p>
        </p:txBody>
      </p:sp>
      <p:sp>
        <p:nvSpPr>
          <p:cNvPr id="155" name="object 155"/>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999999"/>
            </a:solidFill>
          </a:ln>
        </p:spPr>
        <p:txBody>
          <a:bodyPr wrap="square" lIns="0" tIns="0" rIns="0" bIns="0" rtlCol="0"/>
          <a:lstStyle/>
          <a:p>
            <a:endParaRPr/>
          </a:p>
        </p:txBody>
      </p:sp>
      <p:sp>
        <p:nvSpPr>
          <p:cNvPr id="156" name="object 156"/>
          <p:cNvSpPr/>
          <p:nvPr/>
        </p:nvSpPr>
        <p:spPr>
          <a:xfrm>
            <a:off x="8899512" y="2375732"/>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57" name="object 157"/>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CCCCCC"/>
          </a:solidFill>
        </p:spPr>
        <p:txBody>
          <a:bodyPr wrap="square" lIns="0" tIns="0" rIns="0" bIns="0" rtlCol="0"/>
          <a:lstStyle/>
          <a:p>
            <a:endParaRPr/>
          </a:p>
        </p:txBody>
      </p:sp>
      <p:sp>
        <p:nvSpPr>
          <p:cNvPr id="158" name="object 158"/>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CCCCCC"/>
            </a:solidFill>
          </a:ln>
        </p:spPr>
        <p:txBody>
          <a:bodyPr wrap="square" lIns="0" tIns="0" rIns="0" bIns="0" rtlCol="0"/>
          <a:lstStyle/>
          <a:p>
            <a:endParaRPr/>
          </a:p>
        </p:txBody>
      </p:sp>
      <p:sp>
        <p:nvSpPr>
          <p:cNvPr id="159" name="object 159"/>
          <p:cNvSpPr/>
          <p:nvPr/>
        </p:nvSpPr>
        <p:spPr>
          <a:xfrm>
            <a:off x="8899561" y="3302293"/>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60" name="object 160"/>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61" name="object 161"/>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62" name="object 162"/>
          <p:cNvSpPr/>
          <p:nvPr/>
        </p:nvSpPr>
        <p:spPr>
          <a:xfrm>
            <a:off x="8899561" y="4220141"/>
            <a:ext cx="433705" cy="0"/>
          </a:xfrm>
          <a:custGeom>
            <a:avLst/>
            <a:gdLst/>
            <a:ahLst/>
            <a:cxnLst/>
            <a:rect l="l" t="t" r="r" b="b"/>
            <a:pathLst>
              <a:path w="433704">
                <a:moveTo>
                  <a:pt x="0" y="0"/>
                </a:moveTo>
                <a:lnTo>
                  <a:pt x="433349" y="0"/>
                </a:lnTo>
              </a:path>
            </a:pathLst>
          </a:custGeom>
          <a:ln w="9524">
            <a:solidFill>
              <a:srgbClr val="CCCCCC"/>
            </a:solidFill>
          </a:ln>
        </p:spPr>
        <p:txBody>
          <a:bodyPr wrap="square" lIns="0" tIns="0" rIns="0" bIns="0" rtlCol="0"/>
          <a:lstStyle/>
          <a:p>
            <a:endParaRPr/>
          </a:p>
        </p:txBody>
      </p:sp>
      <p:sp>
        <p:nvSpPr>
          <p:cNvPr id="163" name="object 163"/>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CCCCCC"/>
          </a:solidFill>
        </p:spPr>
        <p:txBody>
          <a:bodyPr wrap="square" lIns="0" tIns="0" rIns="0" bIns="0" rtlCol="0"/>
          <a:lstStyle/>
          <a:p>
            <a:endParaRPr/>
          </a:p>
        </p:txBody>
      </p:sp>
      <p:sp>
        <p:nvSpPr>
          <p:cNvPr id="164" name="object 164"/>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CCCCCC"/>
            </a:solidFill>
          </a:ln>
        </p:spPr>
        <p:txBody>
          <a:bodyPr wrap="square" lIns="0" tIns="0" rIns="0" bIns="0" rtlCol="0"/>
          <a:lstStyle/>
          <a:p>
            <a:endParaRPr/>
          </a:p>
        </p:txBody>
      </p:sp>
      <p:sp>
        <p:nvSpPr>
          <p:cNvPr id="165" name="object 165"/>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66" name="object 166"/>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67" name="object 167"/>
          <p:cNvSpPr/>
          <p:nvPr/>
        </p:nvSpPr>
        <p:spPr>
          <a:xfrm>
            <a:off x="8100737" y="2212028"/>
            <a:ext cx="178435" cy="2215515"/>
          </a:xfrm>
          <a:custGeom>
            <a:avLst/>
            <a:gdLst/>
            <a:ahLst/>
            <a:cxnLst/>
            <a:rect l="l" t="t" r="r" b="b"/>
            <a:pathLst>
              <a:path w="178434" h="2215515">
                <a:moveTo>
                  <a:pt x="0" y="29699"/>
                </a:moveTo>
                <a:lnTo>
                  <a:pt x="2334" y="18139"/>
                </a:lnTo>
                <a:lnTo>
                  <a:pt x="8699" y="8699"/>
                </a:lnTo>
                <a:lnTo>
                  <a:pt x="18140" y="2334"/>
                </a:lnTo>
                <a:lnTo>
                  <a:pt x="29699" y="0"/>
                </a:lnTo>
                <a:lnTo>
                  <a:pt x="148499" y="0"/>
                </a:lnTo>
                <a:lnTo>
                  <a:pt x="156374" y="0"/>
                </a:lnTo>
                <a:lnTo>
                  <a:pt x="163949" y="3127"/>
                </a:lnTo>
                <a:lnTo>
                  <a:pt x="169499" y="8697"/>
                </a:lnTo>
                <a:lnTo>
                  <a:pt x="175074" y="14269"/>
                </a:lnTo>
                <a:lnTo>
                  <a:pt x="178199" y="21822"/>
                </a:lnTo>
                <a:lnTo>
                  <a:pt x="178199" y="29699"/>
                </a:lnTo>
                <a:lnTo>
                  <a:pt x="178199" y="2185788"/>
                </a:lnTo>
                <a:lnTo>
                  <a:pt x="175865" y="2197347"/>
                </a:lnTo>
                <a:lnTo>
                  <a:pt x="169499" y="2206788"/>
                </a:lnTo>
                <a:lnTo>
                  <a:pt x="160059" y="2213153"/>
                </a:lnTo>
                <a:lnTo>
                  <a:pt x="148499" y="2215488"/>
                </a:lnTo>
                <a:lnTo>
                  <a:pt x="29699" y="2215488"/>
                </a:lnTo>
                <a:lnTo>
                  <a:pt x="18140" y="2213153"/>
                </a:lnTo>
                <a:lnTo>
                  <a:pt x="8699" y="2206788"/>
                </a:lnTo>
                <a:lnTo>
                  <a:pt x="2334" y="2197347"/>
                </a:lnTo>
                <a:lnTo>
                  <a:pt x="0" y="2185788"/>
                </a:lnTo>
                <a:lnTo>
                  <a:pt x="0" y="29699"/>
                </a:lnTo>
                <a:close/>
              </a:path>
            </a:pathLst>
          </a:custGeom>
          <a:ln w="28574">
            <a:solidFill>
              <a:srgbClr val="CC0000"/>
            </a:solidFill>
          </a:ln>
        </p:spPr>
        <p:txBody>
          <a:bodyPr wrap="square" lIns="0" tIns="0" rIns="0" bIns="0" rtlCol="0"/>
          <a:lstStyle/>
          <a:p>
            <a:endParaRPr/>
          </a:p>
        </p:txBody>
      </p:sp>
      <p:sp>
        <p:nvSpPr>
          <p:cNvPr id="168" name="object 168"/>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solidFill>
                  <a:srgbClr val="999999"/>
                </a:solidFill>
                <a:latin typeface="Arial"/>
                <a:cs typeface="Arial"/>
              </a:rPr>
              <a:t>a</a:t>
            </a:r>
            <a:r>
              <a:rPr sz="1200" dirty="0">
                <a:solidFill>
                  <a:srgbClr val="999999"/>
                </a:solidFill>
                <a:latin typeface="Arial"/>
                <a:cs typeface="Arial"/>
              </a:rPr>
              <a:t>(4)</a:t>
            </a:r>
            <a:endParaRPr sz="1200">
              <a:latin typeface="Arial"/>
              <a:cs typeface="Arial"/>
            </a:endParaRPr>
          </a:p>
        </p:txBody>
      </p:sp>
    </p:spTree>
    <p:extLst>
      <p:ext uri="{BB962C8B-B14F-4D97-AF65-F5344CB8AC3E}">
        <p14:creationId xmlns:p14="http://schemas.microsoft.com/office/powerpoint/2010/main" val="3446116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534"/>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0785"/>
            <a:ext cx="46355" cy="30480"/>
          </a:xfrm>
          <a:custGeom>
            <a:avLst/>
            <a:gdLst/>
            <a:ahLst/>
            <a:cxnLst/>
            <a:rect l="l" t="t" r="r" b="b"/>
            <a:pathLst>
              <a:path w="46354" h="30480">
                <a:moveTo>
                  <a:pt x="45974" y="29907"/>
                </a:moveTo>
                <a:lnTo>
                  <a:pt x="0" y="29462"/>
                </a:lnTo>
                <a:lnTo>
                  <a:pt x="11024" y="0"/>
                </a:lnTo>
                <a:lnTo>
                  <a:pt x="45974" y="29907"/>
                </a:lnTo>
                <a:close/>
              </a:path>
            </a:pathLst>
          </a:custGeom>
          <a:solidFill>
            <a:srgbClr val="666666"/>
          </a:solidFill>
        </p:spPr>
        <p:txBody>
          <a:bodyPr wrap="square" lIns="0" tIns="0" rIns="0" bIns="0" rtlCol="0"/>
          <a:lstStyle/>
          <a:p>
            <a:endParaRPr/>
          </a:p>
        </p:txBody>
      </p:sp>
      <p:sp>
        <p:nvSpPr>
          <p:cNvPr id="92" name="object 92"/>
          <p:cNvSpPr/>
          <p:nvPr/>
        </p:nvSpPr>
        <p:spPr>
          <a:xfrm>
            <a:off x="8182537" y="2340785"/>
            <a:ext cx="46355" cy="30480"/>
          </a:xfrm>
          <a:custGeom>
            <a:avLst/>
            <a:gdLst/>
            <a:ahLst/>
            <a:cxnLst/>
            <a:rect l="l" t="t" r="r" b="b"/>
            <a:pathLst>
              <a:path w="46354" h="30480">
                <a:moveTo>
                  <a:pt x="0" y="29462"/>
                </a:moveTo>
                <a:lnTo>
                  <a:pt x="45974" y="29907"/>
                </a:lnTo>
                <a:lnTo>
                  <a:pt x="11024" y="0"/>
                </a:lnTo>
                <a:lnTo>
                  <a:pt x="0" y="29462"/>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5992"/>
            <a:ext cx="1164591" cy="445771"/>
          </a:xfrm>
          <a:custGeom>
            <a:avLst/>
            <a:gdLst/>
            <a:ahLst/>
            <a:cxnLst/>
            <a:rect l="l" t="t" r="r" b="b"/>
            <a:pathLst>
              <a:path w="1164590" h="445769">
                <a:moveTo>
                  <a:pt x="0" y="44517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555"/>
            <a:ext cx="46355" cy="30480"/>
          </a:xfrm>
          <a:custGeom>
            <a:avLst/>
            <a:gdLst/>
            <a:ahLst/>
            <a:cxnLst/>
            <a:rect l="l" t="t" r="r" b="b"/>
            <a:pathLst>
              <a:path w="46354" h="30480">
                <a:moveTo>
                  <a:pt x="11249" y="30132"/>
                </a:moveTo>
                <a:lnTo>
                  <a:pt x="0" y="742"/>
                </a:lnTo>
                <a:lnTo>
                  <a:pt x="45999" y="0"/>
                </a:lnTo>
                <a:lnTo>
                  <a:pt x="11249" y="30132"/>
                </a:lnTo>
                <a:close/>
              </a:path>
            </a:pathLst>
          </a:custGeom>
          <a:solidFill>
            <a:srgbClr val="666666"/>
          </a:solidFill>
        </p:spPr>
        <p:txBody>
          <a:bodyPr wrap="square" lIns="0" tIns="0" rIns="0" bIns="0" rtlCol="0"/>
          <a:lstStyle/>
          <a:p>
            <a:endParaRPr/>
          </a:p>
        </p:txBody>
      </p:sp>
      <p:sp>
        <p:nvSpPr>
          <p:cNvPr id="101" name="object 101"/>
          <p:cNvSpPr/>
          <p:nvPr/>
        </p:nvSpPr>
        <p:spPr>
          <a:xfrm>
            <a:off x="8182561" y="2380555"/>
            <a:ext cx="46355" cy="30480"/>
          </a:xfrm>
          <a:custGeom>
            <a:avLst/>
            <a:gdLst/>
            <a:ahLst/>
            <a:cxnLst/>
            <a:rect l="l" t="t" r="r" b="b"/>
            <a:pathLst>
              <a:path w="46354" h="30480">
                <a:moveTo>
                  <a:pt x="11249" y="30132"/>
                </a:moveTo>
                <a:lnTo>
                  <a:pt x="45999" y="0"/>
                </a:lnTo>
                <a:lnTo>
                  <a:pt x="0" y="742"/>
                </a:lnTo>
                <a:lnTo>
                  <a:pt x="11249" y="30132"/>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549"/>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2993"/>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04" name="object 104"/>
          <p:cNvSpPr/>
          <p:nvPr/>
        </p:nvSpPr>
        <p:spPr>
          <a:xfrm>
            <a:off x="8182537" y="3262993"/>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540"/>
            <a:ext cx="1180465" cy="1344931"/>
          </a:xfrm>
          <a:custGeom>
            <a:avLst/>
            <a:gdLst/>
            <a:ahLst/>
            <a:cxnLst/>
            <a:rect l="l" t="t" r="r" b="b"/>
            <a:pathLst>
              <a:path w="1180465" h="1344929">
                <a:moveTo>
                  <a:pt x="0" y="1344852"/>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051"/>
            <a:ext cx="40640" cy="43180"/>
          </a:xfrm>
          <a:custGeom>
            <a:avLst/>
            <a:gdLst/>
            <a:ahLst/>
            <a:cxnLst/>
            <a:rect l="l" t="t" r="r" b="b"/>
            <a:pathLst>
              <a:path w="40640" h="43180">
                <a:moveTo>
                  <a:pt x="23649" y="42867"/>
                </a:moveTo>
                <a:lnTo>
                  <a:pt x="0" y="22114"/>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051"/>
            <a:ext cx="40640" cy="43180"/>
          </a:xfrm>
          <a:custGeom>
            <a:avLst/>
            <a:gdLst/>
            <a:ahLst/>
            <a:cxnLst/>
            <a:rect l="l" t="t" r="r" b="b"/>
            <a:pathLst>
              <a:path w="40640" h="43180">
                <a:moveTo>
                  <a:pt x="23649" y="42867"/>
                </a:moveTo>
                <a:lnTo>
                  <a:pt x="40349" y="0"/>
                </a:lnTo>
                <a:lnTo>
                  <a:pt x="0" y="22114"/>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193"/>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2743"/>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3" name="object 113"/>
          <p:cNvSpPr/>
          <p:nvPr/>
        </p:nvSpPr>
        <p:spPr>
          <a:xfrm>
            <a:off x="8182561" y="3302743"/>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524"/>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191"/>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16" name="object 116"/>
          <p:cNvSpPr/>
          <p:nvPr/>
        </p:nvSpPr>
        <p:spPr>
          <a:xfrm>
            <a:off x="8182537" y="4185191"/>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391"/>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4941"/>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9" name="object 119"/>
          <p:cNvSpPr/>
          <p:nvPr/>
        </p:nvSpPr>
        <p:spPr>
          <a:xfrm>
            <a:off x="8182561" y="4224941"/>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0743"/>
            <a:ext cx="1180465" cy="1344931"/>
          </a:xfrm>
          <a:custGeom>
            <a:avLst/>
            <a:gdLst/>
            <a:ahLst/>
            <a:cxnLst/>
            <a:rect l="l" t="t" r="r" b="b"/>
            <a:pathLst>
              <a:path w="1180465" h="1344929">
                <a:moveTo>
                  <a:pt x="0" y="13448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2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2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138"/>
            <a:ext cx="1191260" cy="2259965"/>
          </a:xfrm>
          <a:custGeom>
            <a:avLst/>
            <a:gdLst/>
            <a:ahLst/>
            <a:cxnLst/>
            <a:rect l="l" t="t" r="r" b="b"/>
            <a:pathLst>
              <a:path w="1191259" h="2259965">
                <a:moveTo>
                  <a:pt x="0" y="22594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7900"/>
            <a:ext cx="34291" cy="45720"/>
          </a:xfrm>
          <a:custGeom>
            <a:avLst/>
            <a:gdLst/>
            <a:ahLst/>
            <a:cxnLst/>
            <a:rect l="l" t="t" r="r" b="b"/>
            <a:pathLst>
              <a:path w="34290" h="45719">
                <a:moveTo>
                  <a:pt x="27849" y="45574"/>
                </a:moveTo>
                <a:lnTo>
                  <a:pt x="0" y="30902"/>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7900"/>
            <a:ext cx="34291" cy="45720"/>
          </a:xfrm>
          <a:custGeom>
            <a:avLst/>
            <a:gdLst/>
            <a:ahLst/>
            <a:cxnLst/>
            <a:rect l="l" t="t" r="r" b="b"/>
            <a:pathLst>
              <a:path w="34290" h="45719">
                <a:moveTo>
                  <a:pt x="27849" y="45574"/>
                </a:moveTo>
                <a:lnTo>
                  <a:pt x="34074" y="0"/>
                </a:lnTo>
                <a:lnTo>
                  <a:pt x="0" y="30902"/>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48" name="object 148"/>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49" name="object 149"/>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0" name="object 150"/>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1" name="object 151"/>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2" name="object 152"/>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3" name="object 153"/>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4" name="object 154"/>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5" name="object 155"/>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6" name="object 156"/>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57" name="object 157"/>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58" name="object 158"/>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9" name="object 159"/>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0" name="object 160"/>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1" name="object 161"/>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2" name="object 162"/>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3" name="object 163"/>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4" name="object 164"/>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5" name="object 165"/>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66" name="object 166"/>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solidFill>
            <a:srgbClr val="D8D8D8"/>
          </a:solidFill>
        </p:spPr>
        <p:txBody>
          <a:bodyPr wrap="square" lIns="0" tIns="0" rIns="0" bIns="0" rtlCol="0"/>
          <a:lstStyle/>
          <a:p>
            <a:endParaRPr/>
          </a:p>
        </p:txBody>
      </p:sp>
      <p:sp>
        <p:nvSpPr>
          <p:cNvPr id="167" name="object 167"/>
          <p:cNvSpPr/>
          <p:nvPr/>
        </p:nvSpPr>
        <p:spPr>
          <a:xfrm>
            <a:off x="9637884" y="2134683"/>
            <a:ext cx="371475" cy="2310131"/>
          </a:xfrm>
          <a:custGeom>
            <a:avLst/>
            <a:gdLst/>
            <a:ahLst/>
            <a:cxnLst/>
            <a:rect l="l" t="t" r="r" b="b"/>
            <a:pathLst>
              <a:path w="371475" h="2310129">
                <a:moveTo>
                  <a:pt x="0" y="0"/>
                </a:moveTo>
                <a:lnTo>
                  <a:pt x="371399" y="0"/>
                </a:lnTo>
                <a:lnTo>
                  <a:pt x="371399" y="2310007"/>
                </a:lnTo>
                <a:lnTo>
                  <a:pt x="0" y="2310007"/>
                </a:lnTo>
                <a:lnTo>
                  <a:pt x="0" y="0"/>
                </a:lnTo>
                <a:close/>
              </a:path>
            </a:pathLst>
          </a:custGeom>
          <a:ln w="9524">
            <a:solidFill>
              <a:srgbClr val="999999"/>
            </a:solidFill>
          </a:ln>
        </p:spPr>
        <p:txBody>
          <a:bodyPr wrap="square" lIns="0" tIns="0" rIns="0" bIns="0" rtlCol="0"/>
          <a:lstStyle/>
          <a:p>
            <a:endParaRPr/>
          </a:p>
        </p:txBody>
      </p:sp>
      <p:sp>
        <p:nvSpPr>
          <p:cNvPr id="168" name="object 168"/>
          <p:cNvSpPr txBox="1"/>
          <p:nvPr/>
        </p:nvSpPr>
        <p:spPr>
          <a:xfrm>
            <a:off x="2903918" y="5369219"/>
            <a:ext cx="6625591" cy="1032719"/>
          </a:xfrm>
          <a:prstGeom prst="rect">
            <a:avLst/>
          </a:prstGeom>
        </p:spPr>
        <p:txBody>
          <a:bodyPr vert="horz" wrap="square" lIns="0" tIns="12700" rIns="0" bIns="0" rtlCol="0">
            <a:spAutoFit/>
          </a:bodyPr>
          <a:lstStyle/>
          <a:p>
            <a:pPr marL="2703763">
              <a:spcBef>
                <a:spcPts val="100"/>
              </a:spcBef>
            </a:pPr>
            <a:r>
              <a:rPr dirty="0">
                <a:solidFill>
                  <a:srgbClr val="CC0000"/>
                </a:solidFill>
                <a:latin typeface="Arial"/>
                <a:cs typeface="Arial"/>
              </a:rPr>
              <a:t>a</a:t>
            </a:r>
            <a:r>
              <a:rPr baseline="30092" dirty="0">
                <a:solidFill>
                  <a:srgbClr val="CC0000"/>
                </a:solidFill>
                <a:latin typeface="Arial"/>
                <a:cs typeface="Arial"/>
              </a:rPr>
              <a:t>(4) </a:t>
            </a:r>
            <a:r>
              <a:rPr dirty="0">
                <a:solidFill>
                  <a:srgbClr val="CC0000"/>
                </a:solidFill>
                <a:latin typeface="Arial"/>
                <a:cs typeface="Arial"/>
              </a:rPr>
              <a:t>=</a:t>
            </a:r>
            <a:r>
              <a:rPr spc="-20" dirty="0">
                <a:solidFill>
                  <a:srgbClr val="CC0000"/>
                </a:solidFill>
                <a:latin typeface="Arial"/>
                <a:cs typeface="Arial"/>
              </a:rPr>
              <a:t> </a:t>
            </a:r>
            <a:r>
              <a:rPr spc="-5" dirty="0">
                <a:solidFill>
                  <a:srgbClr val="CC0000"/>
                </a:solidFill>
                <a:latin typeface="Arial"/>
                <a:cs typeface="Arial"/>
              </a:rPr>
              <a:t>SM(z</a:t>
            </a:r>
            <a:r>
              <a:rPr spc="-7" baseline="30092" dirty="0">
                <a:solidFill>
                  <a:srgbClr val="CC0000"/>
                </a:solidFill>
                <a:latin typeface="Arial"/>
                <a:cs typeface="Arial"/>
              </a:rPr>
              <a:t>(4)</a:t>
            </a:r>
            <a:r>
              <a:rPr spc="-5" dirty="0">
                <a:solidFill>
                  <a:srgbClr val="CC0000"/>
                </a:solidFill>
                <a:latin typeface="Arial"/>
                <a:cs typeface="Arial"/>
              </a:rPr>
              <a:t>)</a:t>
            </a:r>
            <a:endParaRPr>
              <a:latin typeface="Arial"/>
              <a:cs typeface="Arial"/>
            </a:endParaRPr>
          </a:p>
          <a:p>
            <a:pPr marL="12700" marR="5080">
              <a:lnSpc>
                <a:spcPct val="100699"/>
              </a:lnSpc>
              <a:spcBef>
                <a:spcPts val="1485"/>
              </a:spcBef>
            </a:pPr>
            <a:r>
              <a:rPr spc="185" dirty="0">
                <a:solidFill>
                  <a:srgbClr val="CC0000"/>
                </a:solidFill>
                <a:latin typeface="Calibri"/>
                <a:cs typeface="Calibri"/>
              </a:rPr>
              <a:t>For</a:t>
            </a:r>
            <a:r>
              <a:rPr spc="80" dirty="0">
                <a:solidFill>
                  <a:srgbClr val="CC0000"/>
                </a:solidFill>
                <a:latin typeface="Calibri"/>
                <a:cs typeface="Calibri"/>
              </a:rPr>
              <a:t> </a:t>
            </a:r>
            <a:r>
              <a:rPr spc="185" dirty="0">
                <a:solidFill>
                  <a:srgbClr val="CC0000"/>
                </a:solidFill>
                <a:latin typeface="Calibri"/>
                <a:cs typeface="Calibri"/>
              </a:rPr>
              <a:t>the</a:t>
            </a:r>
            <a:r>
              <a:rPr spc="80" dirty="0">
                <a:solidFill>
                  <a:srgbClr val="CC0000"/>
                </a:solidFill>
                <a:latin typeface="Calibri"/>
                <a:cs typeface="Calibri"/>
              </a:rPr>
              <a:t> </a:t>
            </a:r>
            <a:r>
              <a:rPr spc="135" dirty="0">
                <a:solidFill>
                  <a:srgbClr val="CC0000"/>
                </a:solidFill>
                <a:latin typeface="Calibri"/>
                <a:cs typeface="Calibri"/>
              </a:rPr>
              <a:t>final</a:t>
            </a:r>
            <a:r>
              <a:rPr spc="80" dirty="0">
                <a:solidFill>
                  <a:srgbClr val="CC0000"/>
                </a:solidFill>
                <a:latin typeface="Calibri"/>
                <a:cs typeface="Calibri"/>
              </a:rPr>
              <a:t> </a:t>
            </a:r>
            <a:r>
              <a:rPr spc="135" dirty="0">
                <a:solidFill>
                  <a:srgbClr val="CC0000"/>
                </a:solidFill>
                <a:latin typeface="Calibri"/>
                <a:cs typeface="Calibri"/>
              </a:rPr>
              <a:t>layer,</a:t>
            </a:r>
            <a:r>
              <a:rPr spc="80" dirty="0">
                <a:solidFill>
                  <a:srgbClr val="CC0000"/>
                </a:solidFill>
                <a:latin typeface="Calibri"/>
                <a:cs typeface="Calibri"/>
              </a:rPr>
              <a:t> </a:t>
            </a:r>
            <a:r>
              <a:rPr spc="280" dirty="0">
                <a:solidFill>
                  <a:srgbClr val="CC0000"/>
                </a:solidFill>
                <a:latin typeface="Calibri"/>
                <a:cs typeface="Calibri"/>
              </a:rPr>
              <a:t>we</a:t>
            </a:r>
            <a:r>
              <a:rPr spc="80" dirty="0">
                <a:solidFill>
                  <a:srgbClr val="CC0000"/>
                </a:solidFill>
                <a:latin typeface="Calibri"/>
                <a:cs typeface="Calibri"/>
              </a:rPr>
              <a:t> </a:t>
            </a:r>
            <a:r>
              <a:rPr spc="180" dirty="0">
                <a:solidFill>
                  <a:srgbClr val="CC0000"/>
                </a:solidFill>
                <a:latin typeface="Calibri"/>
                <a:cs typeface="Calibri"/>
              </a:rPr>
              <a:t>calculate</a:t>
            </a:r>
            <a:r>
              <a:rPr spc="80" dirty="0">
                <a:solidFill>
                  <a:srgbClr val="CC0000"/>
                </a:solidFill>
                <a:latin typeface="Calibri"/>
                <a:cs typeface="Calibri"/>
              </a:rPr>
              <a:t> </a:t>
            </a:r>
            <a:r>
              <a:rPr spc="75" dirty="0">
                <a:solidFill>
                  <a:srgbClr val="CC0000"/>
                </a:solidFill>
                <a:latin typeface="Calibri"/>
                <a:cs typeface="Calibri"/>
              </a:rPr>
              <a:t>a</a:t>
            </a:r>
            <a:r>
              <a:rPr spc="112" baseline="30092" dirty="0">
                <a:solidFill>
                  <a:srgbClr val="CC0000"/>
                </a:solidFill>
                <a:latin typeface="Calibri"/>
                <a:cs typeface="Calibri"/>
              </a:rPr>
              <a:t>(4)</a:t>
            </a:r>
            <a:r>
              <a:rPr spc="75" baseline="30092" dirty="0">
                <a:solidFill>
                  <a:srgbClr val="CC0000"/>
                </a:solidFill>
                <a:latin typeface="Calibri"/>
                <a:cs typeface="Calibri"/>
              </a:rPr>
              <a:t> </a:t>
            </a:r>
            <a:r>
              <a:rPr spc="235" dirty="0">
                <a:solidFill>
                  <a:srgbClr val="CC0000"/>
                </a:solidFill>
                <a:latin typeface="Calibri"/>
                <a:cs typeface="Calibri"/>
              </a:rPr>
              <a:t>by</a:t>
            </a:r>
            <a:r>
              <a:rPr spc="80" dirty="0">
                <a:solidFill>
                  <a:srgbClr val="CC0000"/>
                </a:solidFill>
                <a:latin typeface="Calibri"/>
                <a:cs typeface="Calibri"/>
              </a:rPr>
              <a:t> </a:t>
            </a:r>
            <a:r>
              <a:rPr spc="204" dirty="0">
                <a:solidFill>
                  <a:srgbClr val="CC0000"/>
                </a:solidFill>
                <a:latin typeface="Calibri"/>
                <a:cs typeface="Calibri"/>
              </a:rPr>
              <a:t>passing</a:t>
            </a:r>
            <a:r>
              <a:rPr spc="80" dirty="0">
                <a:solidFill>
                  <a:srgbClr val="CC0000"/>
                </a:solidFill>
                <a:latin typeface="Calibri"/>
                <a:cs typeface="Calibri"/>
              </a:rPr>
              <a:t> </a:t>
            </a:r>
            <a:r>
              <a:rPr spc="100" dirty="0">
                <a:solidFill>
                  <a:srgbClr val="CC0000"/>
                </a:solidFill>
                <a:latin typeface="Calibri"/>
                <a:cs typeface="Calibri"/>
              </a:rPr>
              <a:t>z</a:t>
            </a:r>
            <a:r>
              <a:rPr spc="151" baseline="30092" dirty="0">
                <a:solidFill>
                  <a:srgbClr val="CC0000"/>
                </a:solidFill>
                <a:latin typeface="Calibri"/>
                <a:cs typeface="Calibri"/>
              </a:rPr>
              <a:t>(4)</a:t>
            </a:r>
            <a:r>
              <a:rPr spc="75" baseline="30092" dirty="0">
                <a:solidFill>
                  <a:srgbClr val="CC0000"/>
                </a:solidFill>
                <a:latin typeface="Calibri"/>
                <a:cs typeface="Calibri"/>
              </a:rPr>
              <a:t> </a:t>
            </a:r>
            <a:r>
              <a:rPr spc="160" dirty="0">
                <a:solidFill>
                  <a:srgbClr val="CC0000"/>
                </a:solidFill>
                <a:latin typeface="Calibri"/>
                <a:cs typeface="Calibri"/>
              </a:rPr>
              <a:t>into</a:t>
            </a:r>
            <a:r>
              <a:rPr spc="80" dirty="0">
                <a:solidFill>
                  <a:srgbClr val="CC0000"/>
                </a:solidFill>
                <a:latin typeface="Calibri"/>
                <a:cs typeface="Calibri"/>
              </a:rPr>
              <a:t> </a:t>
            </a:r>
            <a:r>
              <a:rPr spc="185" dirty="0">
                <a:solidFill>
                  <a:srgbClr val="CC0000"/>
                </a:solidFill>
                <a:latin typeface="Calibri"/>
                <a:cs typeface="Calibri"/>
              </a:rPr>
              <a:t>the  </a:t>
            </a:r>
            <a:r>
              <a:rPr spc="225" dirty="0">
                <a:solidFill>
                  <a:srgbClr val="CC0000"/>
                </a:solidFill>
                <a:latin typeface="Calibri"/>
                <a:cs typeface="Calibri"/>
              </a:rPr>
              <a:t>Softmax</a:t>
            </a:r>
            <a:r>
              <a:rPr spc="75" dirty="0">
                <a:solidFill>
                  <a:srgbClr val="CC0000"/>
                </a:solidFill>
                <a:latin typeface="Calibri"/>
                <a:cs typeface="Calibri"/>
              </a:rPr>
              <a:t> </a:t>
            </a:r>
            <a:r>
              <a:rPr spc="185" dirty="0">
                <a:solidFill>
                  <a:srgbClr val="CC0000"/>
                </a:solidFill>
                <a:latin typeface="Calibri"/>
                <a:cs typeface="Calibri"/>
              </a:rPr>
              <a:t>function</a:t>
            </a:r>
            <a:endParaRPr>
              <a:latin typeface="Calibri"/>
              <a:cs typeface="Calibri"/>
            </a:endParaRPr>
          </a:p>
        </p:txBody>
      </p:sp>
      <p:sp>
        <p:nvSpPr>
          <p:cNvPr id="169" name="object 169"/>
          <p:cNvSpPr/>
          <p:nvPr/>
        </p:nvSpPr>
        <p:spPr>
          <a:xfrm>
            <a:off x="6913315" y="4415041"/>
            <a:ext cx="1198245" cy="890905"/>
          </a:xfrm>
          <a:custGeom>
            <a:avLst/>
            <a:gdLst/>
            <a:ahLst/>
            <a:cxnLst/>
            <a:rect l="l" t="t" r="r" b="b"/>
            <a:pathLst>
              <a:path w="1198245" h="890904">
                <a:moveTo>
                  <a:pt x="0" y="890298"/>
                </a:moveTo>
                <a:lnTo>
                  <a:pt x="37401" y="841184"/>
                </a:lnTo>
                <a:lnTo>
                  <a:pt x="60036" y="809394"/>
                </a:lnTo>
                <a:lnTo>
                  <a:pt x="85064" y="773667"/>
                </a:lnTo>
                <a:lnTo>
                  <a:pt x="112310" y="734671"/>
                </a:lnTo>
                <a:lnTo>
                  <a:pt x="141603" y="693069"/>
                </a:lnTo>
                <a:lnTo>
                  <a:pt x="172768" y="649527"/>
                </a:lnTo>
                <a:lnTo>
                  <a:pt x="205633" y="604711"/>
                </a:lnTo>
                <a:lnTo>
                  <a:pt x="240025" y="559285"/>
                </a:lnTo>
                <a:lnTo>
                  <a:pt x="275771" y="513915"/>
                </a:lnTo>
                <a:lnTo>
                  <a:pt x="312696" y="469266"/>
                </a:lnTo>
                <a:lnTo>
                  <a:pt x="350630" y="426004"/>
                </a:lnTo>
                <a:lnTo>
                  <a:pt x="389397" y="384793"/>
                </a:lnTo>
                <a:lnTo>
                  <a:pt x="428826" y="346300"/>
                </a:lnTo>
                <a:lnTo>
                  <a:pt x="468742" y="311188"/>
                </a:lnTo>
                <a:lnTo>
                  <a:pt x="508973" y="280124"/>
                </a:lnTo>
                <a:lnTo>
                  <a:pt x="546781" y="254947"/>
                </a:lnTo>
                <a:lnTo>
                  <a:pt x="588142" y="230656"/>
                </a:lnTo>
                <a:lnTo>
                  <a:pt x="632515" y="207256"/>
                </a:lnTo>
                <a:lnTo>
                  <a:pt x="679356" y="184754"/>
                </a:lnTo>
                <a:lnTo>
                  <a:pt x="728123" y="163159"/>
                </a:lnTo>
                <a:lnTo>
                  <a:pt x="778273" y="142476"/>
                </a:lnTo>
                <a:lnTo>
                  <a:pt x="829264" y="122713"/>
                </a:lnTo>
                <a:lnTo>
                  <a:pt x="880553" y="103877"/>
                </a:lnTo>
                <a:lnTo>
                  <a:pt x="931598" y="85974"/>
                </a:lnTo>
                <a:lnTo>
                  <a:pt x="988065" y="66959"/>
                </a:lnTo>
                <a:lnTo>
                  <a:pt x="1042766" y="49146"/>
                </a:lnTo>
                <a:lnTo>
                  <a:pt x="1094926" y="32547"/>
                </a:lnTo>
                <a:lnTo>
                  <a:pt x="1143772" y="17174"/>
                </a:lnTo>
                <a:lnTo>
                  <a:pt x="1155377" y="13522"/>
                </a:lnTo>
                <a:lnTo>
                  <a:pt x="1166710" y="9949"/>
                </a:lnTo>
                <a:lnTo>
                  <a:pt x="1177761" y="6452"/>
                </a:lnTo>
                <a:lnTo>
                  <a:pt x="1188522" y="3024"/>
                </a:lnTo>
                <a:lnTo>
                  <a:pt x="1198022" y="0"/>
                </a:lnTo>
              </a:path>
            </a:pathLst>
          </a:custGeom>
          <a:ln w="28574">
            <a:solidFill>
              <a:srgbClr val="CC0000"/>
            </a:solidFill>
          </a:ln>
        </p:spPr>
        <p:txBody>
          <a:bodyPr wrap="square" lIns="0" tIns="0" rIns="0" bIns="0" rtlCol="0"/>
          <a:lstStyle/>
          <a:p>
            <a:endParaRPr/>
          </a:p>
        </p:txBody>
      </p:sp>
      <p:sp>
        <p:nvSpPr>
          <p:cNvPr id="170" name="object 170"/>
          <p:cNvSpPr/>
          <p:nvPr/>
        </p:nvSpPr>
        <p:spPr>
          <a:xfrm>
            <a:off x="8056199" y="4380828"/>
            <a:ext cx="122499" cy="893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3580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0"/>
            <a:ext cx="137795" cy="6858000"/>
          </a:xfrm>
          <a:custGeom>
            <a:avLst/>
            <a:gdLst/>
            <a:ahLst/>
            <a:cxnLst/>
            <a:rect l="l" t="t" r="r" b="b"/>
            <a:pathLst>
              <a:path w="137795" h="6858000">
                <a:moveTo>
                  <a:pt x="0" y="0"/>
                </a:moveTo>
                <a:lnTo>
                  <a:pt x="137699" y="0"/>
                </a:lnTo>
                <a:lnTo>
                  <a:pt x="137699" y="6857986"/>
                </a:lnTo>
                <a:lnTo>
                  <a:pt x="0" y="6857986"/>
                </a:lnTo>
                <a:lnTo>
                  <a:pt x="0" y="0"/>
                </a:lnTo>
                <a:close/>
              </a:path>
            </a:pathLst>
          </a:custGeom>
          <a:solidFill>
            <a:srgbClr val="C6F464"/>
          </a:solidFill>
        </p:spPr>
        <p:txBody>
          <a:bodyPr wrap="square" lIns="0" tIns="0" rIns="0" bIns="0" rtlCol="0"/>
          <a:lstStyle/>
          <a:p>
            <a:endParaRPr/>
          </a:p>
        </p:txBody>
      </p:sp>
      <p:sp>
        <p:nvSpPr>
          <p:cNvPr id="3" name="object 3"/>
          <p:cNvSpPr/>
          <p:nvPr/>
        </p:nvSpPr>
        <p:spPr>
          <a:xfrm>
            <a:off x="4490321"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4" name="object 4"/>
          <p:cNvSpPr/>
          <p:nvPr/>
        </p:nvSpPr>
        <p:spPr>
          <a:xfrm>
            <a:off x="4490319"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5" name="object 5"/>
          <p:cNvSpPr txBox="1"/>
          <p:nvPr/>
        </p:nvSpPr>
        <p:spPr>
          <a:xfrm>
            <a:off x="4736020"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6" name="object 6"/>
          <p:cNvSpPr/>
          <p:nvPr/>
        </p:nvSpPr>
        <p:spPr>
          <a:xfrm>
            <a:off x="4490321"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7" name="object 7"/>
          <p:cNvSpPr/>
          <p:nvPr/>
        </p:nvSpPr>
        <p:spPr>
          <a:xfrm>
            <a:off x="4490319"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8" name="object 8"/>
          <p:cNvSpPr txBox="1"/>
          <p:nvPr/>
        </p:nvSpPr>
        <p:spPr>
          <a:xfrm>
            <a:off x="4736020"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9" name="object 9"/>
          <p:cNvSpPr/>
          <p:nvPr/>
        </p:nvSpPr>
        <p:spPr>
          <a:xfrm>
            <a:off x="4490321"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10" name="object 10"/>
          <p:cNvSpPr/>
          <p:nvPr/>
        </p:nvSpPr>
        <p:spPr>
          <a:xfrm>
            <a:off x="4490319"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11" name="object 11"/>
          <p:cNvSpPr txBox="1"/>
          <p:nvPr/>
        </p:nvSpPr>
        <p:spPr>
          <a:xfrm>
            <a:off x="4736020"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2" name="object 12"/>
          <p:cNvSpPr/>
          <p:nvPr/>
        </p:nvSpPr>
        <p:spPr>
          <a:xfrm>
            <a:off x="4490321"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 name="object 13"/>
          <p:cNvSpPr/>
          <p:nvPr/>
        </p:nvSpPr>
        <p:spPr>
          <a:xfrm>
            <a:off x="4490319"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467624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5" name="object 15"/>
          <p:cNvSpPr/>
          <p:nvPr/>
        </p:nvSpPr>
        <p:spPr>
          <a:xfrm>
            <a:off x="6365966" y="1590035"/>
            <a:ext cx="658495" cy="658495"/>
          </a:xfrm>
          <a:custGeom>
            <a:avLst/>
            <a:gdLst/>
            <a:ahLst/>
            <a:cxnLst/>
            <a:rect l="l" t="t" r="r" b="b"/>
            <a:pathLst>
              <a:path w="658495" h="658494">
                <a:moveTo>
                  <a:pt x="328949" y="657898"/>
                </a:move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close/>
              </a:path>
            </a:pathLst>
          </a:custGeom>
          <a:solidFill>
            <a:srgbClr val="CFE1F2"/>
          </a:solidFill>
        </p:spPr>
        <p:txBody>
          <a:bodyPr wrap="square" lIns="0" tIns="0" rIns="0" bIns="0" rtlCol="0"/>
          <a:lstStyle/>
          <a:p>
            <a:endParaRPr/>
          </a:p>
        </p:txBody>
      </p:sp>
      <p:sp>
        <p:nvSpPr>
          <p:cNvPr id="16" name="object 16"/>
          <p:cNvSpPr/>
          <p:nvPr/>
        </p:nvSpPr>
        <p:spPr>
          <a:xfrm>
            <a:off x="6365966" y="159003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7"/>
                </a:lnTo>
                <a:lnTo>
                  <a:pt x="430746" y="16147"/>
                </a:lnTo>
                <a:lnTo>
                  <a:pt x="478147" y="35783"/>
                </a:lnTo>
                <a:lnTo>
                  <a:pt x="522041" y="62638"/>
                </a:lnTo>
                <a:lnTo>
                  <a:pt x="561548" y="96347"/>
                </a:lnTo>
                <a:lnTo>
                  <a:pt x="595262" y="135851"/>
                </a:lnTo>
                <a:lnTo>
                  <a:pt x="622118" y="179747"/>
                </a:lnTo>
                <a:lnTo>
                  <a:pt x="641753" y="227151"/>
                </a:lnTo>
                <a:lnTo>
                  <a:pt x="653801" y="277179"/>
                </a:lnTo>
                <a:lnTo>
                  <a:pt x="657898" y="328949"/>
                </a:lnTo>
                <a:lnTo>
                  <a:pt x="654332" y="377559"/>
                </a:lnTo>
                <a:lnTo>
                  <a:pt x="643971" y="423954"/>
                </a:lnTo>
                <a:lnTo>
                  <a:pt x="627325" y="467626"/>
                </a:lnTo>
                <a:lnTo>
                  <a:pt x="604903" y="508066"/>
                </a:lnTo>
                <a:lnTo>
                  <a:pt x="577213" y="544764"/>
                </a:lnTo>
                <a:lnTo>
                  <a:pt x="544764" y="577213"/>
                </a:lnTo>
                <a:lnTo>
                  <a:pt x="508066" y="604903"/>
                </a:lnTo>
                <a:lnTo>
                  <a:pt x="467626" y="627325"/>
                </a:lnTo>
                <a:lnTo>
                  <a:pt x="423954" y="643971"/>
                </a:lnTo>
                <a:lnTo>
                  <a:pt x="377559" y="654332"/>
                </a:lnTo>
                <a:lnTo>
                  <a:pt x="328949" y="657898"/>
                </a:lnTo>
                <a:lnTo>
                  <a:pt x="280339" y="654332"/>
                </a:lnTo>
                <a:lnTo>
                  <a:pt x="233944" y="643971"/>
                </a:lnTo>
                <a:lnTo>
                  <a:pt x="190272" y="627325"/>
                </a:lnTo>
                <a:lnTo>
                  <a:pt x="149832" y="604903"/>
                </a:lnTo>
                <a:lnTo>
                  <a:pt x="113134" y="577213"/>
                </a:lnTo>
                <a:lnTo>
                  <a:pt x="80685" y="544764"/>
                </a:lnTo>
                <a:lnTo>
                  <a:pt x="52995" y="508066"/>
                </a:lnTo>
                <a:lnTo>
                  <a:pt x="30573" y="467626"/>
                </a:lnTo>
                <a:lnTo>
                  <a:pt x="13927" y="423954"/>
                </a:lnTo>
                <a:lnTo>
                  <a:pt x="3566" y="377559"/>
                </a:lnTo>
                <a:lnTo>
                  <a:pt x="0" y="328949"/>
                </a:lnTo>
                <a:close/>
              </a:path>
            </a:pathLst>
          </a:custGeom>
          <a:ln w="9524">
            <a:solidFill>
              <a:srgbClr val="666666"/>
            </a:solidFill>
          </a:ln>
        </p:spPr>
        <p:txBody>
          <a:bodyPr wrap="square" lIns="0" tIns="0" rIns="0" bIns="0" rtlCol="0"/>
          <a:lstStyle/>
          <a:p>
            <a:endParaRPr/>
          </a:p>
        </p:txBody>
      </p:sp>
      <p:sp>
        <p:nvSpPr>
          <p:cNvPr id="17" name="object 17"/>
          <p:cNvSpPr txBox="1"/>
          <p:nvPr/>
        </p:nvSpPr>
        <p:spPr>
          <a:xfrm>
            <a:off x="6611671" y="17590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18" name="object 18"/>
          <p:cNvSpPr/>
          <p:nvPr/>
        </p:nvSpPr>
        <p:spPr>
          <a:xfrm>
            <a:off x="6365966" y="2512246"/>
            <a:ext cx="658495" cy="658495"/>
          </a:xfrm>
          <a:custGeom>
            <a:avLst/>
            <a:gdLst/>
            <a:ahLst/>
            <a:cxnLst/>
            <a:rect l="l" t="t" r="r" b="b"/>
            <a:pathLst>
              <a:path w="658495" h="658494">
                <a:moveTo>
                  <a:pt x="328949" y="657873"/>
                </a:move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close/>
              </a:path>
            </a:pathLst>
          </a:custGeom>
          <a:solidFill>
            <a:srgbClr val="CFE1F2"/>
          </a:solidFill>
        </p:spPr>
        <p:txBody>
          <a:bodyPr wrap="square" lIns="0" tIns="0" rIns="0" bIns="0" rtlCol="0"/>
          <a:lstStyle/>
          <a:p>
            <a:endParaRPr/>
          </a:p>
        </p:txBody>
      </p:sp>
      <p:sp>
        <p:nvSpPr>
          <p:cNvPr id="19" name="object 19"/>
          <p:cNvSpPr/>
          <p:nvPr/>
        </p:nvSpPr>
        <p:spPr>
          <a:xfrm>
            <a:off x="6365966" y="2512246"/>
            <a:ext cx="658495" cy="658495"/>
          </a:xfrm>
          <a:custGeom>
            <a:avLst/>
            <a:gdLst/>
            <a:ahLst/>
            <a:cxnLst/>
            <a:rect l="l" t="t" r="r" b="b"/>
            <a:pathLst>
              <a:path w="658495" h="658494">
                <a:moveTo>
                  <a:pt x="0" y="328924"/>
                </a:moveTo>
                <a:lnTo>
                  <a:pt x="3566" y="280320"/>
                </a:lnTo>
                <a:lnTo>
                  <a:pt x="13927" y="233930"/>
                </a:lnTo>
                <a:lnTo>
                  <a:pt x="30573" y="190262"/>
                </a:lnTo>
                <a:lnTo>
                  <a:pt x="52995" y="149826"/>
                </a:lnTo>
                <a:lnTo>
                  <a:pt x="80685" y="113129"/>
                </a:lnTo>
                <a:lnTo>
                  <a:pt x="113134" y="80683"/>
                </a:lnTo>
                <a:lnTo>
                  <a:pt x="149832" y="52994"/>
                </a:lnTo>
                <a:lnTo>
                  <a:pt x="190272" y="30572"/>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3"/>
                </a:lnTo>
                <a:lnTo>
                  <a:pt x="641753" y="227137"/>
                </a:lnTo>
                <a:lnTo>
                  <a:pt x="653801" y="277162"/>
                </a:lnTo>
                <a:lnTo>
                  <a:pt x="657898" y="328924"/>
                </a:lnTo>
                <a:lnTo>
                  <a:pt x="654332" y="377534"/>
                </a:lnTo>
                <a:lnTo>
                  <a:pt x="643971" y="423929"/>
                </a:lnTo>
                <a:lnTo>
                  <a:pt x="627325" y="467601"/>
                </a:lnTo>
                <a:lnTo>
                  <a:pt x="604903" y="508041"/>
                </a:lnTo>
                <a:lnTo>
                  <a:pt x="577213" y="544739"/>
                </a:lnTo>
                <a:lnTo>
                  <a:pt x="544764" y="577188"/>
                </a:lnTo>
                <a:lnTo>
                  <a:pt x="508066" y="604878"/>
                </a:lnTo>
                <a:lnTo>
                  <a:pt x="467626" y="627300"/>
                </a:lnTo>
                <a:lnTo>
                  <a:pt x="423954" y="643946"/>
                </a:lnTo>
                <a:lnTo>
                  <a:pt x="377559" y="654307"/>
                </a:lnTo>
                <a:lnTo>
                  <a:pt x="328949" y="657873"/>
                </a:lnTo>
                <a:lnTo>
                  <a:pt x="280339" y="654307"/>
                </a:lnTo>
                <a:lnTo>
                  <a:pt x="233944" y="643946"/>
                </a:lnTo>
                <a:lnTo>
                  <a:pt x="190272" y="627300"/>
                </a:lnTo>
                <a:lnTo>
                  <a:pt x="149832" y="604878"/>
                </a:lnTo>
                <a:lnTo>
                  <a:pt x="113134" y="577188"/>
                </a:lnTo>
                <a:lnTo>
                  <a:pt x="80685" y="544739"/>
                </a:lnTo>
                <a:lnTo>
                  <a:pt x="52995" y="508041"/>
                </a:lnTo>
                <a:lnTo>
                  <a:pt x="30573" y="467601"/>
                </a:lnTo>
                <a:lnTo>
                  <a:pt x="13927" y="423929"/>
                </a:lnTo>
                <a:lnTo>
                  <a:pt x="3566" y="377534"/>
                </a:lnTo>
                <a:lnTo>
                  <a:pt x="0" y="32892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6611671" y="2681225"/>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1" name="object 21"/>
          <p:cNvSpPr/>
          <p:nvPr/>
        </p:nvSpPr>
        <p:spPr>
          <a:xfrm>
            <a:off x="6365966" y="3434445"/>
            <a:ext cx="658495" cy="658495"/>
          </a:xfrm>
          <a:custGeom>
            <a:avLst/>
            <a:gdLst/>
            <a:ahLst/>
            <a:cxnLst/>
            <a:rect l="l" t="t" r="r" b="b"/>
            <a:pathLst>
              <a:path w="658495" h="658495">
                <a:moveTo>
                  <a:pt x="328949" y="657898"/>
                </a:move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close/>
              </a:path>
            </a:pathLst>
          </a:custGeom>
          <a:solidFill>
            <a:srgbClr val="CFE1F2"/>
          </a:solidFill>
        </p:spPr>
        <p:txBody>
          <a:bodyPr wrap="square" lIns="0" tIns="0" rIns="0" bIns="0" rtlCol="0"/>
          <a:lstStyle/>
          <a:p>
            <a:endParaRPr/>
          </a:p>
        </p:txBody>
      </p:sp>
      <p:sp>
        <p:nvSpPr>
          <p:cNvPr id="22" name="object 22"/>
          <p:cNvSpPr/>
          <p:nvPr/>
        </p:nvSpPr>
        <p:spPr>
          <a:xfrm>
            <a:off x="6365966" y="3434445"/>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5"/>
                </a:lnTo>
                <a:lnTo>
                  <a:pt x="627325" y="467615"/>
                </a:lnTo>
                <a:lnTo>
                  <a:pt x="604903" y="508055"/>
                </a:lnTo>
                <a:lnTo>
                  <a:pt x="577213" y="544754"/>
                </a:lnTo>
                <a:lnTo>
                  <a:pt x="544764" y="577204"/>
                </a:lnTo>
                <a:lnTo>
                  <a:pt x="508066" y="604896"/>
                </a:lnTo>
                <a:lnTo>
                  <a:pt x="467626" y="627321"/>
                </a:lnTo>
                <a:lnTo>
                  <a:pt x="423954" y="643969"/>
                </a:lnTo>
                <a:lnTo>
                  <a:pt x="377559" y="654331"/>
                </a:lnTo>
                <a:lnTo>
                  <a:pt x="328949" y="657898"/>
                </a:lnTo>
                <a:lnTo>
                  <a:pt x="280339" y="654331"/>
                </a:lnTo>
                <a:lnTo>
                  <a:pt x="233944" y="643969"/>
                </a:lnTo>
                <a:lnTo>
                  <a:pt x="190272" y="627321"/>
                </a:lnTo>
                <a:lnTo>
                  <a:pt x="149832" y="604896"/>
                </a:lnTo>
                <a:lnTo>
                  <a:pt x="113134" y="577204"/>
                </a:lnTo>
                <a:lnTo>
                  <a:pt x="80685" y="544754"/>
                </a:lnTo>
                <a:lnTo>
                  <a:pt x="52995" y="508055"/>
                </a:lnTo>
                <a:lnTo>
                  <a:pt x="30573" y="467615"/>
                </a:lnTo>
                <a:lnTo>
                  <a:pt x="13927" y="423945"/>
                </a:lnTo>
                <a:lnTo>
                  <a:pt x="3566" y="377553"/>
                </a:lnTo>
                <a:lnTo>
                  <a:pt x="0" y="328949"/>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6611671" y="3603423"/>
            <a:ext cx="167005" cy="289823"/>
          </a:xfrm>
          <a:prstGeom prst="rect">
            <a:avLst/>
          </a:prstGeom>
        </p:spPr>
        <p:txBody>
          <a:bodyPr vert="horz" wrap="square" lIns="0" tIns="12700" rIns="0" bIns="0" rtlCol="0">
            <a:spAutoFit/>
          </a:bodyPr>
          <a:lstStyle/>
          <a:p>
            <a:pPr marL="12700">
              <a:spcBef>
                <a:spcPts val="100"/>
              </a:spcBef>
            </a:pPr>
            <a:r>
              <a:rPr dirty="0">
                <a:latin typeface="Arial"/>
                <a:cs typeface="Arial"/>
              </a:rPr>
              <a:t>σ</a:t>
            </a:r>
            <a:endParaRPr>
              <a:latin typeface="Arial"/>
              <a:cs typeface="Arial"/>
            </a:endParaRPr>
          </a:p>
        </p:txBody>
      </p:sp>
      <p:sp>
        <p:nvSpPr>
          <p:cNvPr id="24" name="object 24"/>
          <p:cNvSpPr/>
          <p:nvPr/>
        </p:nvSpPr>
        <p:spPr>
          <a:xfrm>
            <a:off x="6365966" y="4356642"/>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25" name="object 25"/>
          <p:cNvSpPr/>
          <p:nvPr/>
        </p:nvSpPr>
        <p:spPr>
          <a:xfrm>
            <a:off x="6365966" y="4356642"/>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0" y="4096"/>
                </a:lnTo>
                <a:lnTo>
                  <a:pt x="430746" y="16143"/>
                </a:lnTo>
                <a:lnTo>
                  <a:pt x="478147" y="35774"/>
                </a:lnTo>
                <a:lnTo>
                  <a:pt x="52204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26" name="object 26"/>
          <p:cNvSpPr txBox="1"/>
          <p:nvPr/>
        </p:nvSpPr>
        <p:spPr>
          <a:xfrm>
            <a:off x="6551897" y="4525621"/>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27" name="object 27"/>
          <p:cNvSpPr/>
          <p:nvPr/>
        </p:nvSpPr>
        <p:spPr>
          <a:xfrm>
            <a:off x="3272571" y="1939199"/>
            <a:ext cx="1164591" cy="436880"/>
          </a:xfrm>
          <a:custGeom>
            <a:avLst/>
            <a:gdLst/>
            <a:ahLst/>
            <a:cxnLst/>
            <a:rect l="l" t="t" r="r" b="b"/>
            <a:pathLst>
              <a:path w="1164589" h="436880">
                <a:moveTo>
                  <a:pt x="0" y="436534"/>
                </a:moveTo>
                <a:lnTo>
                  <a:pt x="1164197" y="0"/>
                </a:lnTo>
              </a:path>
            </a:pathLst>
          </a:custGeom>
          <a:ln w="9524">
            <a:solidFill>
              <a:srgbClr val="666666"/>
            </a:solidFill>
          </a:ln>
        </p:spPr>
        <p:txBody>
          <a:bodyPr wrap="square" lIns="0" tIns="0" rIns="0" bIns="0" rtlCol="0"/>
          <a:lstStyle/>
          <a:p>
            <a:endParaRPr/>
          </a:p>
        </p:txBody>
      </p:sp>
      <p:sp>
        <p:nvSpPr>
          <p:cNvPr id="28" name="object 28"/>
          <p:cNvSpPr/>
          <p:nvPr/>
        </p:nvSpPr>
        <p:spPr>
          <a:xfrm>
            <a:off x="4431245" y="1924023"/>
            <a:ext cx="46355" cy="30480"/>
          </a:xfrm>
          <a:custGeom>
            <a:avLst/>
            <a:gdLst/>
            <a:ahLst/>
            <a:cxnLst/>
            <a:rect l="l" t="t" r="r" b="b"/>
            <a:pathLst>
              <a:path w="46355" h="30480">
                <a:moveTo>
                  <a:pt x="11024" y="29907"/>
                </a:moveTo>
                <a:lnTo>
                  <a:pt x="0" y="444"/>
                </a:lnTo>
                <a:lnTo>
                  <a:pt x="45974" y="0"/>
                </a:lnTo>
                <a:lnTo>
                  <a:pt x="11024" y="29907"/>
                </a:lnTo>
                <a:close/>
              </a:path>
            </a:pathLst>
          </a:custGeom>
          <a:solidFill>
            <a:srgbClr val="666666"/>
          </a:solidFill>
        </p:spPr>
        <p:txBody>
          <a:bodyPr wrap="square" lIns="0" tIns="0" rIns="0" bIns="0" rtlCol="0"/>
          <a:lstStyle/>
          <a:p>
            <a:endParaRPr/>
          </a:p>
        </p:txBody>
      </p:sp>
      <p:sp>
        <p:nvSpPr>
          <p:cNvPr id="29" name="object 29"/>
          <p:cNvSpPr/>
          <p:nvPr/>
        </p:nvSpPr>
        <p:spPr>
          <a:xfrm>
            <a:off x="4431245" y="1924023"/>
            <a:ext cx="46355" cy="30480"/>
          </a:xfrm>
          <a:custGeom>
            <a:avLst/>
            <a:gdLst/>
            <a:ahLst/>
            <a:cxnLst/>
            <a:rect l="l" t="t" r="r" b="b"/>
            <a:pathLst>
              <a:path w="46355" h="30480">
                <a:moveTo>
                  <a:pt x="11024" y="29907"/>
                </a:moveTo>
                <a:lnTo>
                  <a:pt x="45974" y="0"/>
                </a:lnTo>
                <a:lnTo>
                  <a:pt x="0" y="444"/>
                </a:lnTo>
                <a:lnTo>
                  <a:pt x="11024" y="29907"/>
                </a:lnTo>
                <a:close/>
              </a:path>
            </a:pathLst>
          </a:custGeom>
          <a:ln w="9524">
            <a:solidFill>
              <a:srgbClr val="666666"/>
            </a:solidFill>
          </a:ln>
        </p:spPr>
        <p:txBody>
          <a:bodyPr wrap="square" lIns="0" tIns="0" rIns="0" bIns="0" rtlCol="0"/>
          <a:lstStyle/>
          <a:p>
            <a:endParaRPr/>
          </a:p>
        </p:txBody>
      </p:sp>
      <p:sp>
        <p:nvSpPr>
          <p:cNvPr id="30" name="object 30"/>
          <p:cNvSpPr/>
          <p:nvPr/>
        </p:nvSpPr>
        <p:spPr>
          <a:xfrm>
            <a:off x="3272571" y="2375732"/>
            <a:ext cx="1164591" cy="445771"/>
          </a:xfrm>
          <a:custGeom>
            <a:avLst/>
            <a:gdLst/>
            <a:ahLst/>
            <a:cxnLst/>
            <a:rect l="l" t="t" r="r" b="b"/>
            <a:pathLst>
              <a:path w="1164589" h="445769">
                <a:moveTo>
                  <a:pt x="0" y="0"/>
                </a:moveTo>
                <a:lnTo>
                  <a:pt x="1164322" y="445186"/>
                </a:lnTo>
              </a:path>
            </a:pathLst>
          </a:custGeom>
          <a:ln w="9524">
            <a:solidFill>
              <a:srgbClr val="666666"/>
            </a:solidFill>
          </a:ln>
        </p:spPr>
        <p:txBody>
          <a:bodyPr wrap="square" lIns="0" tIns="0" rIns="0" bIns="0" rtlCol="0"/>
          <a:lstStyle/>
          <a:p>
            <a:endParaRPr/>
          </a:p>
        </p:txBody>
      </p:sp>
      <p:sp>
        <p:nvSpPr>
          <p:cNvPr id="31" name="object 31"/>
          <p:cNvSpPr/>
          <p:nvPr/>
        </p:nvSpPr>
        <p:spPr>
          <a:xfrm>
            <a:off x="4431269" y="2806219"/>
            <a:ext cx="46355" cy="30480"/>
          </a:xfrm>
          <a:custGeom>
            <a:avLst/>
            <a:gdLst/>
            <a:ahLst/>
            <a:cxnLst/>
            <a:rect l="l" t="t" r="r" b="b"/>
            <a:pathLst>
              <a:path w="46355" h="30480">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32" name="object 32"/>
          <p:cNvSpPr/>
          <p:nvPr/>
        </p:nvSpPr>
        <p:spPr>
          <a:xfrm>
            <a:off x="4431269" y="2806219"/>
            <a:ext cx="46355" cy="30480"/>
          </a:xfrm>
          <a:custGeom>
            <a:avLst/>
            <a:gdLst/>
            <a:ahLst/>
            <a:cxnLst/>
            <a:rect l="l" t="t" r="r" b="b"/>
            <a:pathLst>
              <a:path w="46355" h="30480">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33" name="object 33"/>
          <p:cNvSpPr/>
          <p:nvPr/>
        </p:nvSpPr>
        <p:spPr>
          <a:xfrm>
            <a:off x="3272573" y="2375732"/>
            <a:ext cx="1180465" cy="1344931"/>
          </a:xfrm>
          <a:custGeom>
            <a:avLst/>
            <a:gdLst/>
            <a:ahLst/>
            <a:cxnLst/>
            <a:rect l="l" t="t" r="r" b="b"/>
            <a:pathLst>
              <a:path w="1180464" h="1344929">
                <a:moveTo>
                  <a:pt x="0" y="0"/>
                </a:moveTo>
                <a:lnTo>
                  <a:pt x="1179997" y="1344834"/>
                </a:lnTo>
              </a:path>
            </a:pathLst>
          </a:custGeom>
          <a:ln w="9524">
            <a:solidFill>
              <a:srgbClr val="666666"/>
            </a:solidFill>
          </a:ln>
        </p:spPr>
        <p:txBody>
          <a:bodyPr wrap="square" lIns="0" tIns="0" rIns="0" bIns="0" rtlCol="0"/>
          <a:lstStyle/>
          <a:p>
            <a:endParaRPr/>
          </a:p>
        </p:txBody>
      </p:sp>
      <p:sp>
        <p:nvSpPr>
          <p:cNvPr id="34" name="object 34"/>
          <p:cNvSpPr/>
          <p:nvPr/>
        </p:nvSpPr>
        <p:spPr>
          <a:xfrm>
            <a:off x="4440744" y="3710193"/>
            <a:ext cx="40640" cy="43180"/>
          </a:xfrm>
          <a:custGeom>
            <a:avLst/>
            <a:gdLst/>
            <a:ahLst/>
            <a:cxnLst/>
            <a:rect l="l" t="t" r="r" b="b"/>
            <a:pathLst>
              <a:path w="40639" h="43179">
                <a:moveTo>
                  <a:pt x="40349" y="42874"/>
                </a:moveTo>
                <a:lnTo>
                  <a:pt x="0" y="20749"/>
                </a:lnTo>
                <a:lnTo>
                  <a:pt x="23649" y="0"/>
                </a:lnTo>
                <a:lnTo>
                  <a:pt x="40349" y="42874"/>
                </a:lnTo>
                <a:close/>
              </a:path>
            </a:pathLst>
          </a:custGeom>
          <a:solidFill>
            <a:srgbClr val="666666"/>
          </a:solidFill>
        </p:spPr>
        <p:txBody>
          <a:bodyPr wrap="square" lIns="0" tIns="0" rIns="0" bIns="0" rtlCol="0"/>
          <a:lstStyle/>
          <a:p>
            <a:endParaRPr/>
          </a:p>
        </p:txBody>
      </p:sp>
      <p:sp>
        <p:nvSpPr>
          <p:cNvPr id="35" name="object 35"/>
          <p:cNvSpPr/>
          <p:nvPr/>
        </p:nvSpPr>
        <p:spPr>
          <a:xfrm>
            <a:off x="4440744" y="3710193"/>
            <a:ext cx="40640" cy="43180"/>
          </a:xfrm>
          <a:custGeom>
            <a:avLst/>
            <a:gdLst/>
            <a:ahLst/>
            <a:cxnLst/>
            <a:rect l="l" t="t" r="r" b="b"/>
            <a:pathLst>
              <a:path w="40639" h="43179">
                <a:moveTo>
                  <a:pt x="0" y="20749"/>
                </a:moveTo>
                <a:lnTo>
                  <a:pt x="40349" y="42874"/>
                </a:lnTo>
                <a:lnTo>
                  <a:pt x="23649" y="0"/>
                </a:lnTo>
                <a:lnTo>
                  <a:pt x="0" y="20749"/>
                </a:lnTo>
                <a:close/>
              </a:path>
            </a:pathLst>
          </a:custGeom>
          <a:ln w="9524">
            <a:solidFill>
              <a:srgbClr val="666666"/>
            </a:solidFill>
          </a:ln>
        </p:spPr>
        <p:txBody>
          <a:bodyPr wrap="square" lIns="0" tIns="0" rIns="0" bIns="0" rtlCol="0"/>
          <a:lstStyle/>
          <a:p>
            <a:endParaRPr/>
          </a:p>
        </p:txBody>
      </p:sp>
      <p:sp>
        <p:nvSpPr>
          <p:cNvPr id="36" name="object 36"/>
          <p:cNvSpPr/>
          <p:nvPr/>
        </p:nvSpPr>
        <p:spPr>
          <a:xfrm>
            <a:off x="3272573" y="1961968"/>
            <a:ext cx="1180465" cy="1336040"/>
          </a:xfrm>
          <a:custGeom>
            <a:avLst/>
            <a:gdLst/>
            <a:ahLst/>
            <a:cxnLst/>
            <a:rect l="l" t="t" r="r" b="b"/>
            <a:pathLst>
              <a:path w="1180464" h="1336039">
                <a:moveTo>
                  <a:pt x="0" y="1335974"/>
                </a:moveTo>
                <a:lnTo>
                  <a:pt x="1179872" y="0"/>
                </a:lnTo>
              </a:path>
            </a:pathLst>
          </a:custGeom>
          <a:ln w="9524">
            <a:solidFill>
              <a:srgbClr val="666666"/>
            </a:solidFill>
          </a:ln>
        </p:spPr>
        <p:txBody>
          <a:bodyPr wrap="square" lIns="0" tIns="0" rIns="0" bIns="0" rtlCol="0"/>
          <a:lstStyle/>
          <a:p>
            <a:endParaRPr/>
          </a:p>
        </p:txBody>
      </p:sp>
      <p:sp>
        <p:nvSpPr>
          <p:cNvPr id="37" name="object 37"/>
          <p:cNvSpPr/>
          <p:nvPr/>
        </p:nvSpPr>
        <p:spPr>
          <a:xfrm>
            <a:off x="4440644" y="1929571"/>
            <a:ext cx="40640" cy="43180"/>
          </a:xfrm>
          <a:custGeom>
            <a:avLst/>
            <a:gdLst/>
            <a:ahLst/>
            <a:cxnLst/>
            <a:rect l="l" t="t" r="r" b="b"/>
            <a:pathLst>
              <a:path w="40639" h="43180">
                <a:moveTo>
                  <a:pt x="23574" y="42812"/>
                </a:moveTo>
                <a:lnTo>
                  <a:pt x="0" y="21984"/>
                </a:lnTo>
                <a:lnTo>
                  <a:pt x="40399" y="0"/>
                </a:lnTo>
                <a:lnTo>
                  <a:pt x="23574" y="42812"/>
                </a:lnTo>
                <a:close/>
              </a:path>
            </a:pathLst>
          </a:custGeom>
          <a:solidFill>
            <a:srgbClr val="666666"/>
          </a:solidFill>
        </p:spPr>
        <p:txBody>
          <a:bodyPr wrap="square" lIns="0" tIns="0" rIns="0" bIns="0" rtlCol="0"/>
          <a:lstStyle/>
          <a:p>
            <a:endParaRPr/>
          </a:p>
        </p:txBody>
      </p:sp>
      <p:sp>
        <p:nvSpPr>
          <p:cNvPr id="38" name="object 38"/>
          <p:cNvSpPr/>
          <p:nvPr/>
        </p:nvSpPr>
        <p:spPr>
          <a:xfrm>
            <a:off x="4440644" y="1929571"/>
            <a:ext cx="40640" cy="43180"/>
          </a:xfrm>
          <a:custGeom>
            <a:avLst/>
            <a:gdLst/>
            <a:ahLst/>
            <a:cxnLst/>
            <a:rect l="l" t="t" r="r" b="b"/>
            <a:pathLst>
              <a:path w="40639" h="43180">
                <a:moveTo>
                  <a:pt x="23574" y="42812"/>
                </a:moveTo>
                <a:lnTo>
                  <a:pt x="40399" y="0"/>
                </a:lnTo>
                <a:lnTo>
                  <a:pt x="0" y="21984"/>
                </a:lnTo>
                <a:lnTo>
                  <a:pt x="23574" y="4281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272571" y="2861395"/>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0" name="object 40"/>
          <p:cNvSpPr/>
          <p:nvPr/>
        </p:nvSpPr>
        <p:spPr>
          <a:xfrm>
            <a:off x="4431245" y="2846219"/>
            <a:ext cx="46355" cy="30480"/>
          </a:xfrm>
          <a:custGeom>
            <a:avLst/>
            <a:gdLst/>
            <a:ahLst/>
            <a:cxnLst/>
            <a:rect l="l" t="t" r="r" b="b"/>
            <a:pathLst>
              <a:path w="46355" h="30480">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1" name="object 41"/>
          <p:cNvSpPr/>
          <p:nvPr/>
        </p:nvSpPr>
        <p:spPr>
          <a:xfrm>
            <a:off x="4431245" y="2846219"/>
            <a:ext cx="46355" cy="30480"/>
          </a:xfrm>
          <a:custGeom>
            <a:avLst/>
            <a:gdLst/>
            <a:ahLst/>
            <a:cxnLst/>
            <a:rect l="l" t="t" r="r" b="b"/>
            <a:pathLst>
              <a:path w="46355" h="30480">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2" name="object 42"/>
          <p:cNvSpPr/>
          <p:nvPr/>
        </p:nvSpPr>
        <p:spPr>
          <a:xfrm>
            <a:off x="3272571" y="3297943"/>
            <a:ext cx="1164591" cy="445771"/>
          </a:xfrm>
          <a:custGeom>
            <a:avLst/>
            <a:gdLst/>
            <a:ahLst/>
            <a:cxnLst/>
            <a:rect l="l" t="t" r="r" b="b"/>
            <a:pathLst>
              <a:path w="1164589" h="445770">
                <a:moveTo>
                  <a:pt x="0" y="0"/>
                </a:moveTo>
                <a:lnTo>
                  <a:pt x="1164322" y="445174"/>
                </a:lnTo>
              </a:path>
            </a:pathLst>
          </a:custGeom>
          <a:ln w="9524">
            <a:solidFill>
              <a:srgbClr val="666666"/>
            </a:solidFill>
          </a:ln>
        </p:spPr>
        <p:txBody>
          <a:bodyPr wrap="square" lIns="0" tIns="0" rIns="0" bIns="0" rtlCol="0"/>
          <a:lstStyle/>
          <a:p>
            <a:endParaRPr/>
          </a:p>
        </p:txBody>
      </p:sp>
      <p:sp>
        <p:nvSpPr>
          <p:cNvPr id="43" name="object 43"/>
          <p:cNvSpPr/>
          <p:nvPr/>
        </p:nvSpPr>
        <p:spPr>
          <a:xfrm>
            <a:off x="4431269" y="3728417"/>
            <a:ext cx="46355" cy="30480"/>
          </a:xfrm>
          <a:custGeom>
            <a:avLst/>
            <a:gdLst/>
            <a:ahLst/>
            <a:cxnLst/>
            <a:rect l="l" t="t" r="r" b="b"/>
            <a:pathLst>
              <a:path w="46355" h="30479">
                <a:moveTo>
                  <a:pt x="45999" y="30149"/>
                </a:moveTo>
                <a:lnTo>
                  <a:pt x="0" y="29399"/>
                </a:lnTo>
                <a:lnTo>
                  <a:pt x="11249" y="0"/>
                </a:lnTo>
                <a:lnTo>
                  <a:pt x="45999" y="30149"/>
                </a:lnTo>
                <a:close/>
              </a:path>
            </a:pathLst>
          </a:custGeom>
          <a:solidFill>
            <a:srgbClr val="666666"/>
          </a:solidFill>
        </p:spPr>
        <p:txBody>
          <a:bodyPr wrap="square" lIns="0" tIns="0" rIns="0" bIns="0" rtlCol="0"/>
          <a:lstStyle/>
          <a:p>
            <a:endParaRPr/>
          </a:p>
        </p:txBody>
      </p:sp>
      <p:sp>
        <p:nvSpPr>
          <p:cNvPr id="44" name="object 44"/>
          <p:cNvSpPr/>
          <p:nvPr/>
        </p:nvSpPr>
        <p:spPr>
          <a:xfrm>
            <a:off x="4431269" y="3728417"/>
            <a:ext cx="46355" cy="30480"/>
          </a:xfrm>
          <a:custGeom>
            <a:avLst/>
            <a:gdLst/>
            <a:ahLst/>
            <a:cxnLst/>
            <a:rect l="l" t="t" r="r" b="b"/>
            <a:pathLst>
              <a:path w="46355" h="30479">
                <a:moveTo>
                  <a:pt x="0" y="29399"/>
                </a:moveTo>
                <a:lnTo>
                  <a:pt x="45999" y="30149"/>
                </a:lnTo>
                <a:lnTo>
                  <a:pt x="11249" y="0"/>
                </a:lnTo>
                <a:lnTo>
                  <a:pt x="0" y="29399"/>
                </a:lnTo>
                <a:close/>
              </a:path>
            </a:pathLst>
          </a:custGeom>
          <a:ln w="9524">
            <a:solidFill>
              <a:srgbClr val="666666"/>
            </a:solidFill>
          </a:ln>
        </p:spPr>
        <p:txBody>
          <a:bodyPr wrap="square" lIns="0" tIns="0" rIns="0" bIns="0" rtlCol="0"/>
          <a:lstStyle/>
          <a:p>
            <a:endParaRPr/>
          </a:p>
        </p:txBody>
      </p:sp>
      <p:sp>
        <p:nvSpPr>
          <p:cNvPr id="45" name="object 45"/>
          <p:cNvSpPr/>
          <p:nvPr/>
        </p:nvSpPr>
        <p:spPr>
          <a:xfrm>
            <a:off x="3272571" y="3783592"/>
            <a:ext cx="1164591" cy="436880"/>
          </a:xfrm>
          <a:custGeom>
            <a:avLst/>
            <a:gdLst/>
            <a:ahLst/>
            <a:cxnLst/>
            <a:rect l="l" t="t" r="r" b="b"/>
            <a:pathLst>
              <a:path w="1164589" h="436879">
                <a:moveTo>
                  <a:pt x="0" y="436549"/>
                </a:moveTo>
                <a:lnTo>
                  <a:pt x="1164197" y="0"/>
                </a:lnTo>
              </a:path>
            </a:pathLst>
          </a:custGeom>
          <a:ln w="9524">
            <a:solidFill>
              <a:srgbClr val="666666"/>
            </a:solidFill>
          </a:ln>
        </p:spPr>
        <p:txBody>
          <a:bodyPr wrap="square" lIns="0" tIns="0" rIns="0" bIns="0" rtlCol="0"/>
          <a:lstStyle/>
          <a:p>
            <a:endParaRPr/>
          </a:p>
        </p:txBody>
      </p:sp>
      <p:sp>
        <p:nvSpPr>
          <p:cNvPr id="46" name="object 46"/>
          <p:cNvSpPr/>
          <p:nvPr/>
        </p:nvSpPr>
        <p:spPr>
          <a:xfrm>
            <a:off x="4431245" y="3768417"/>
            <a:ext cx="46355" cy="30480"/>
          </a:xfrm>
          <a:custGeom>
            <a:avLst/>
            <a:gdLst/>
            <a:ahLst/>
            <a:cxnLst/>
            <a:rect l="l" t="t" r="r" b="b"/>
            <a:pathLst>
              <a:path w="46355" h="30479">
                <a:moveTo>
                  <a:pt x="11024" y="29899"/>
                </a:moveTo>
                <a:lnTo>
                  <a:pt x="0" y="449"/>
                </a:lnTo>
                <a:lnTo>
                  <a:pt x="45974" y="0"/>
                </a:lnTo>
                <a:lnTo>
                  <a:pt x="11024" y="29899"/>
                </a:lnTo>
                <a:close/>
              </a:path>
            </a:pathLst>
          </a:custGeom>
          <a:solidFill>
            <a:srgbClr val="666666"/>
          </a:solidFill>
        </p:spPr>
        <p:txBody>
          <a:bodyPr wrap="square" lIns="0" tIns="0" rIns="0" bIns="0" rtlCol="0"/>
          <a:lstStyle/>
          <a:p>
            <a:endParaRPr/>
          </a:p>
        </p:txBody>
      </p:sp>
      <p:sp>
        <p:nvSpPr>
          <p:cNvPr id="47" name="object 47"/>
          <p:cNvSpPr/>
          <p:nvPr/>
        </p:nvSpPr>
        <p:spPr>
          <a:xfrm>
            <a:off x="4431245" y="3768417"/>
            <a:ext cx="46355" cy="30480"/>
          </a:xfrm>
          <a:custGeom>
            <a:avLst/>
            <a:gdLst/>
            <a:ahLst/>
            <a:cxnLst/>
            <a:rect l="l" t="t" r="r" b="b"/>
            <a:pathLst>
              <a:path w="46355" h="30479">
                <a:moveTo>
                  <a:pt x="11024" y="29899"/>
                </a:moveTo>
                <a:lnTo>
                  <a:pt x="45974" y="0"/>
                </a:lnTo>
                <a:lnTo>
                  <a:pt x="0" y="449"/>
                </a:lnTo>
                <a:lnTo>
                  <a:pt x="11024" y="29899"/>
                </a:lnTo>
                <a:close/>
              </a:path>
            </a:pathLst>
          </a:custGeom>
          <a:ln w="9524">
            <a:solidFill>
              <a:srgbClr val="666666"/>
            </a:solidFill>
          </a:ln>
        </p:spPr>
        <p:txBody>
          <a:bodyPr wrap="square" lIns="0" tIns="0" rIns="0" bIns="0" rtlCol="0"/>
          <a:lstStyle/>
          <a:p>
            <a:endParaRPr/>
          </a:p>
        </p:txBody>
      </p:sp>
      <p:sp>
        <p:nvSpPr>
          <p:cNvPr id="48" name="object 48"/>
          <p:cNvSpPr/>
          <p:nvPr/>
        </p:nvSpPr>
        <p:spPr>
          <a:xfrm>
            <a:off x="3272573" y="2884169"/>
            <a:ext cx="1180465" cy="1336040"/>
          </a:xfrm>
          <a:custGeom>
            <a:avLst/>
            <a:gdLst/>
            <a:ahLst/>
            <a:cxnLst/>
            <a:rect l="l" t="t" r="r" b="b"/>
            <a:pathLst>
              <a:path w="1180464" h="1336039">
                <a:moveTo>
                  <a:pt x="0" y="1335972"/>
                </a:moveTo>
                <a:lnTo>
                  <a:pt x="1179872" y="0"/>
                </a:lnTo>
              </a:path>
            </a:pathLst>
          </a:custGeom>
          <a:ln w="9524">
            <a:solidFill>
              <a:srgbClr val="666666"/>
            </a:solidFill>
          </a:ln>
        </p:spPr>
        <p:txBody>
          <a:bodyPr wrap="square" lIns="0" tIns="0" rIns="0" bIns="0" rtlCol="0"/>
          <a:lstStyle/>
          <a:p>
            <a:endParaRPr/>
          </a:p>
        </p:txBody>
      </p:sp>
      <p:sp>
        <p:nvSpPr>
          <p:cNvPr id="49" name="object 49"/>
          <p:cNvSpPr/>
          <p:nvPr/>
        </p:nvSpPr>
        <p:spPr>
          <a:xfrm>
            <a:off x="4440644" y="2851770"/>
            <a:ext cx="40640" cy="43180"/>
          </a:xfrm>
          <a:custGeom>
            <a:avLst/>
            <a:gdLst/>
            <a:ahLst/>
            <a:cxnLst/>
            <a:rect l="l" t="t" r="r" b="b"/>
            <a:pathLst>
              <a:path w="40639" h="43180">
                <a:moveTo>
                  <a:pt x="23574" y="42824"/>
                </a:moveTo>
                <a:lnTo>
                  <a:pt x="0" y="21974"/>
                </a:lnTo>
                <a:lnTo>
                  <a:pt x="40399" y="0"/>
                </a:lnTo>
                <a:lnTo>
                  <a:pt x="23574" y="42824"/>
                </a:lnTo>
                <a:close/>
              </a:path>
            </a:pathLst>
          </a:custGeom>
          <a:solidFill>
            <a:srgbClr val="666666"/>
          </a:solidFill>
        </p:spPr>
        <p:txBody>
          <a:bodyPr wrap="square" lIns="0" tIns="0" rIns="0" bIns="0" rtlCol="0"/>
          <a:lstStyle/>
          <a:p>
            <a:endParaRPr/>
          </a:p>
        </p:txBody>
      </p:sp>
      <p:sp>
        <p:nvSpPr>
          <p:cNvPr id="50" name="object 50"/>
          <p:cNvSpPr/>
          <p:nvPr/>
        </p:nvSpPr>
        <p:spPr>
          <a:xfrm>
            <a:off x="4440644" y="2851770"/>
            <a:ext cx="40640" cy="43180"/>
          </a:xfrm>
          <a:custGeom>
            <a:avLst/>
            <a:gdLst/>
            <a:ahLst/>
            <a:cxnLst/>
            <a:rect l="l" t="t" r="r" b="b"/>
            <a:pathLst>
              <a:path w="40639" h="43180">
                <a:moveTo>
                  <a:pt x="23574" y="42824"/>
                </a:moveTo>
                <a:lnTo>
                  <a:pt x="40399" y="0"/>
                </a:lnTo>
                <a:lnTo>
                  <a:pt x="0" y="21974"/>
                </a:lnTo>
                <a:lnTo>
                  <a:pt x="23574" y="42824"/>
                </a:lnTo>
                <a:close/>
              </a:path>
            </a:pathLst>
          </a:custGeom>
          <a:ln w="9524">
            <a:solidFill>
              <a:srgbClr val="666666"/>
            </a:solidFill>
          </a:ln>
        </p:spPr>
        <p:txBody>
          <a:bodyPr wrap="square" lIns="0" tIns="0" rIns="0" bIns="0" rtlCol="0"/>
          <a:lstStyle/>
          <a:p>
            <a:endParaRPr/>
          </a:p>
        </p:txBody>
      </p:sp>
      <p:sp>
        <p:nvSpPr>
          <p:cNvPr id="51" name="object 51"/>
          <p:cNvSpPr/>
          <p:nvPr/>
        </p:nvSpPr>
        <p:spPr>
          <a:xfrm>
            <a:off x="3272571" y="1969647"/>
            <a:ext cx="1191260" cy="2251075"/>
          </a:xfrm>
          <a:custGeom>
            <a:avLst/>
            <a:gdLst/>
            <a:ahLst/>
            <a:cxnLst/>
            <a:rect l="l" t="t" r="r" b="b"/>
            <a:pathLst>
              <a:path w="1191260" h="2251075">
                <a:moveTo>
                  <a:pt x="0" y="2250495"/>
                </a:moveTo>
                <a:lnTo>
                  <a:pt x="1190972" y="0"/>
                </a:lnTo>
              </a:path>
            </a:pathLst>
          </a:custGeom>
          <a:ln w="9524">
            <a:solidFill>
              <a:srgbClr val="666666"/>
            </a:solidFill>
          </a:ln>
        </p:spPr>
        <p:txBody>
          <a:bodyPr wrap="square" lIns="0" tIns="0" rIns="0" bIns="0" rtlCol="0"/>
          <a:lstStyle/>
          <a:p>
            <a:endParaRPr/>
          </a:p>
        </p:txBody>
      </p:sp>
      <p:sp>
        <p:nvSpPr>
          <p:cNvPr id="52" name="object 52"/>
          <p:cNvSpPr/>
          <p:nvPr/>
        </p:nvSpPr>
        <p:spPr>
          <a:xfrm>
            <a:off x="4449644" y="1931441"/>
            <a:ext cx="34291" cy="45720"/>
          </a:xfrm>
          <a:custGeom>
            <a:avLst/>
            <a:gdLst/>
            <a:ahLst/>
            <a:cxnLst/>
            <a:rect l="l" t="t" r="r" b="b"/>
            <a:pathLst>
              <a:path w="34289" h="45719">
                <a:moveTo>
                  <a:pt x="27799" y="45564"/>
                </a:moveTo>
                <a:lnTo>
                  <a:pt x="0" y="30847"/>
                </a:lnTo>
                <a:lnTo>
                  <a:pt x="34099" y="0"/>
                </a:lnTo>
                <a:lnTo>
                  <a:pt x="27799" y="45564"/>
                </a:lnTo>
                <a:close/>
              </a:path>
            </a:pathLst>
          </a:custGeom>
          <a:solidFill>
            <a:srgbClr val="666666"/>
          </a:solidFill>
        </p:spPr>
        <p:txBody>
          <a:bodyPr wrap="square" lIns="0" tIns="0" rIns="0" bIns="0" rtlCol="0"/>
          <a:lstStyle/>
          <a:p>
            <a:endParaRPr/>
          </a:p>
        </p:txBody>
      </p:sp>
      <p:sp>
        <p:nvSpPr>
          <p:cNvPr id="53" name="object 53"/>
          <p:cNvSpPr/>
          <p:nvPr/>
        </p:nvSpPr>
        <p:spPr>
          <a:xfrm>
            <a:off x="4449644" y="1931441"/>
            <a:ext cx="34291" cy="45720"/>
          </a:xfrm>
          <a:custGeom>
            <a:avLst/>
            <a:gdLst/>
            <a:ahLst/>
            <a:cxnLst/>
            <a:rect l="l" t="t" r="r" b="b"/>
            <a:pathLst>
              <a:path w="34289" h="45719">
                <a:moveTo>
                  <a:pt x="27799" y="45564"/>
                </a:moveTo>
                <a:lnTo>
                  <a:pt x="34099" y="0"/>
                </a:lnTo>
                <a:lnTo>
                  <a:pt x="0" y="30847"/>
                </a:lnTo>
                <a:lnTo>
                  <a:pt x="27799" y="45564"/>
                </a:lnTo>
                <a:close/>
              </a:path>
            </a:pathLst>
          </a:custGeom>
          <a:ln w="9524">
            <a:solidFill>
              <a:srgbClr val="666666"/>
            </a:solidFill>
          </a:ln>
        </p:spPr>
        <p:txBody>
          <a:bodyPr wrap="square" lIns="0" tIns="0" rIns="0" bIns="0" rtlCol="0"/>
          <a:lstStyle/>
          <a:p>
            <a:endParaRPr/>
          </a:p>
        </p:txBody>
      </p:sp>
      <p:sp>
        <p:nvSpPr>
          <p:cNvPr id="54" name="object 54"/>
          <p:cNvSpPr/>
          <p:nvPr/>
        </p:nvSpPr>
        <p:spPr>
          <a:xfrm>
            <a:off x="5148218" y="1918983"/>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55" name="object 55"/>
          <p:cNvSpPr/>
          <p:nvPr/>
        </p:nvSpPr>
        <p:spPr>
          <a:xfrm>
            <a:off x="6308766" y="1903251"/>
            <a:ext cx="43815" cy="31751"/>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56" name="object 56"/>
          <p:cNvSpPr/>
          <p:nvPr/>
        </p:nvSpPr>
        <p:spPr>
          <a:xfrm>
            <a:off x="6308766" y="1903251"/>
            <a:ext cx="43815" cy="31751"/>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57" name="object 57"/>
          <p:cNvSpPr/>
          <p:nvPr/>
        </p:nvSpPr>
        <p:spPr>
          <a:xfrm>
            <a:off x="5148217" y="1918983"/>
            <a:ext cx="1172211" cy="887731"/>
          </a:xfrm>
          <a:custGeom>
            <a:avLst/>
            <a:gdLst/>
            <a:ahLst/>
            <a:cxnLst/>
            <a:rect l="l" t="t" r="r" b="b"/>
            <a:pathLst>
              <a:path w="1172210" h="887730">
                <a:moveTo>
                  <a:pt x="0" y="0"/>
                </a:moveTo>
                <a:lnTo>
                  <a:pt x="1172147" y="887685"/>
                </a:lnTo>
              </a:path>
            </a:pathLst>
          </a:custGeom>
          <a:ln w="9524">
            <a:solidFill>
              <a:srgbClr val="666666"/>
            </a:solidFill>
          </a:ln>
        </p:spPr>
        <p:txBody>
          <a:bodyPr wrap="square" lIns="0" tIns="0" rIns="0" bIns="0" rtlCol="0"/>
          <a:lstStyle/>
          <a:p>
            <a:endParaRPr/>
          </a:p>
        </p:txBody>
      </p:sp>
      <p:sp>
        <p:nvSpPr>
          <p:cNvPr id="58" name="object 58"/>
          <p:cNvSpPr/>
          <p:nvPr/>
        </p:nvSpPr>
        <p:spPr>
          <a:xfrm>
            <a:off x="6310865" y="2794146"/>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59" name="object 59"/>
          <p:cNvSpPr/>
          <p:nvPr/>
        </p:nvSpPr>
        <p:spPr>
          <a:xfrm>
            <a:off x="6310865" y="2794146"/>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60" name="object 60"/>
          <p:cNvSpPr/>
          <p:nvPr/>
        </p:nvSpPr>
        <p:spPr>
          <a:xfrm>
            <a:off x="5148218" y="1918983"/>
            <a:ext cx="1186815" cy="1797051"/>
          </a:xfrm>
          <a:custGeom>
            <a:avLst/>
            <a:gdLst/>
            <a:ahLst/>
            <a:cxnLst/>
            <a:rect l="l" t="t" r="r" b="b"/>
            <a:pathLst>
              <a:path w="1186814" h="1797050">
                <a:moveTo>
                  <a:pt x="0" y="0"/>
                </a:moveTo>
                <a:lnTo>
                  <a:pt x="1186197" y="1796708"/>
                </a:lnTo>
              </a:path>
            </a:pathLst>
          </a:custGeom>
          <a:ln w="9524">
            <a:solidFill>
              <a:srgbClr val="666666"/>
            </a:solidFill>
          </a:ln>
        </p:spPr>
        <p:txBody>
          <a:bodyPr wrap="square" lIns="0" tIns="0" rIns="0" bIns="0" rtlCol="0"/>
          <a:lstStyle/>
          <a:p>
            <a:endParaRPr/>
          </a:p>
        </p:txBody>
      </p:sp>
      <p:sp>
        <p:nvSpPr>
          <p:cNvPr id="61" name="object 61"/>
          <p:cNvSpPr/>
          <p:nvPr/>
        </p:nvSpPr>
        <p:spPr>
          <a:xfrm>
            <a:off x="6321292" y="3707018"/>
            <a:ext cx="37465" cy="45085"/>
          </a:xfrm>
          <a:custGeom>
            <a:avLst/>
            <a:gdLst/>
            <a:ahLst/>
            <a:cxnLst/>
            <a:rect l="l" t="t" r="r" b="b"/>
            <a:pathLst>
              <a:path w="37464" h="45085">
                <a:moveTo>
                  <a:pt x="36949" y="44749"/>
                </a:moveTo>
                <a:lnTo>
                  <a:pt x="0" y="17349"/>
                </a:lnTo>
                <a:lnTo>
                  <a:pt x="26274" y="0"/>
                </a:lnTo>
                <a:lnTo>
                  <a:pt x="36949" y="44749"/>
                </a:lnTo>
                <a:close/>
              </a:path>
            </a:pathLst>
          </a:custGeom>
          <a:solidFill>
            <a:srgbClr val="666666"/>
          </a:solidFill>
        </p:spPr>
        <p:txBody>
          <a:bodyPr wrap="square" lIns="0" tIns="0" rIns="0" bIns="0" rtlCol="0"/>
          <a:lstStyle/>
          <a:p>
            <a:endParaRPr/>
          </a:p>
        </p:txBody>
      </p:sp>
      <p:sp>
        <p:nvSpPr>
          <p:cNvPr id="62" name="object 62"/>
          <p:cNvSpPr/>
          <p:nvPr/>
        </p:nvSpPr>
        <p:spPr>
          <a:xfrm>
            <a:off x="6321292" y="3707018"/>
            <a:ext cx="37465" cy="45085"/>
          </a:xfrm>
          <a:custGeom>
            <a:avLst/>
            <a:gdLst/>
            <a:ahLst/>
            <a:cxnLst/>
            <a:rect l="l" t="t" r="r" b="b"/>
            <a:pathLst>
              <a:path w="37464" h="45085">
                <a:moveTo>
                  <a:pt x="0" y="17349"/>
                </a:moveTo>
                <a:lnTo>
                  <a:pt x="36949" y="44749"/>
                </a:lnTo>
                <a:lnTo>
                  <a:pt x="26274" y="0"/>
                </a:lnTo>
                <a:lnTo>
                  <a:pt x="0" y="17349"/>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48217" y="1953485"/>
            <a:ext cx="1172211" cy="887731"/>
          </a:xfrm>
          <a:custGeom>
            <a:avLst/>
            <a:gdLst/>
            <a:ahLst/>
            <a:cxnLst/>
            <a:rect l="l" t="t" r="r" b="b"/>
            <a:pathLst>
              <a:path w="1172210" h="887730">
                <a:moveTo>
                  <a:pt x="0" y="887683"/>
                </a:moveTo>
                <a:lnTo>
                  <a:pt x="1172147" y="0"/>
                </a:lnTo>
              </a:path>
            </a:pathLst>
          </a:custGeom>
          <a:ln w="9524">
            <a:solidFill>
              <a:srgbClr val="666666"/>
            </a:solidFill>
          </a:ln>
        </p:spPr>
        <p:txBody>
          <a:bodyPr wrap="square" lIns="0" tIns="0" rIns="0" bIns="0" rtlCol="0"/>
          <a:lstStyle/>
          <a:p>
            <a:endParaRPr/>
          </a:p>
        </p:txBody>
      </p:sp>
      <p:sp>
        <p:nvSpPr>
          <p:cNvPr id="64" name="object 64"/>
          <p:cNvSpPr/>
          <p:nvPr/>
        </p:nvSpPr>
        <p:spPr>
          <a:xfrm>
            <a:off x="6310865" y="1927393"/>
            <a:ext cx="44451" cy="38735"/>
          </a:xfrm>
          <a:custGeom>
            <a:avLst/>
            <a:gdLst/>
            <a:ahLst/>
            <a:cxnLst/>
            <a:rect l="l" t="t" r="r" b="b"/>
            <a:pathLst>
              <a:path w="44450" h="38735">
                <a:moveTo>
                  <a:pt x="18999" y="38637"/>
                </a:moveTo>
                <a:lnTo>
                  <a:pt x="0" y="13552"/>
                </a:lnTo>
                <a:lnTo>
                  <a:pt x="43949" y="0"/>
                </a:lnTo>
                <a:lnTo>
                  <a:pt x="18999" y="38637"/>
                </a:lnTo>
                <a:close/>
              </a:path>
            </a:pathLst>
          </a:custGeom>
          <a:solidFill>
            <a:srgbClr val="666666"/>
          </a:solidFill>
        </p:spPr>
        <p:txBody>
          <a:bodyPr wrap="square" lIns="0" tIns="0" rIns="0" bIns="0" rtlCol="0"/>
          <a:lstStyle/>
          <a:p>
            <a:endParaRPr/>
          </a:p>
        </p:txBody>
      </p:sp>
      <p:sp>
        <p:nvSpPr>
          <p:cNvPr id="65" name="object 65"/>
          <p:cNvSpPr/>
          <p:nvPr/>
        </p:nvSpPr>
        <p:spPr>
          <a:xfrm>
            <a:off x="6310865" y="1927393"/>
            <a:ext cx="44451" cy="38735"/>
          </a:xfrm>
          <a:custGeom>
            <a:avLst/>
            <a:gdLst/>
            <a:ahLst/>
            <a:cxnLst/>
            <a:rect l="l" t="t" r="r" b="b"/>
            <a:pathLst>
              <a:path w="44450" h="38735">
                <a:moveTo>
                  <a:pt x="18999" y="38637"/>
                </a:moveTo>
                <a:lnTo>
                  <a:pt x="43949" y="0"/>
                </a:lnTo>
                <a:lnTo>
                  <a:pt x="0" y="13552"/>
                </a:lnTo>
                <a:lnTo>
                  <a:pt x="18999" y="38637"/>
                </a:lnTo>
                <a:close/>
              </a:path>
            </a:pathLst>
          </a:custGeom>
          <a:ln w="9524">
            <a:solidFill>
              <a:srgbClr val="666666"/>
            </a:solidFill>
          </a:ln>
        </p:spPr>
        <p:txBody>
          <a:bodyPr wrap="square" lIns="0" tIns="0" rIns="0" bIns="0" rtlCol="0"/>
          <a:lstStyle/>
          <a:p>
            <a:endParaRPr/>
          </a:p>
        </p:txBody>
      </p:sp>
      <p:sp>
        <p:nvSpPr>
          <p:cNvPr id="66" name="object 66"/>
          <p:cNvSpPr/>
          <p:nvPr/>
        </p:nvSpPr>
        <p:spPr>
          <a:xfrm>
            <a:off x="5148218" y="2841169"/>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67" name="object 67"/>
          <p:cNvSpPr/>
          <p:nvPr/>
        </p:nvSpPr>
        <p:spPr>
          <a:xfrm>
            <a:off x="6308766" y="2825445"/>
            <a:ext cx="43815" cy="31751"/>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68" name="object 68"/>
          <p:cNvSpPr/>
          <p:nvPr/>
        </p:nvSpPr>
        <p:spPr>
          <a:xfrm>
            <a:off x="6308766" y="2825445"/>
            <a:ext cx="43815" cy="31751"/>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69" name="object 69"/>
          <p:cNvSpPr/>
          <p:nvPr/>
        </p:nvSpPr>
        <p:spPr>
          <a:xfrm>
            <a:off x="5148217" y="2841169"/>
            <a:ext cx="1172211" cy="887731"/>
          </a:xfrm>
          <a:custGeom>
            <a:avLst/>
            <a:gdLst/>
            <a:ahLst/>
            <a:cxnLst/>
            <a:rect l="l" t="t" r="r" b="b"/>
            <a:pathLst>
              <a:path w="1172210" h="887729">
                <a:moveTo>
                  <a:pt x="0" y="0"/>
                </a:moveTo>
                <a:lnTo>
                  <a:pt x="1172147" y="887698"/>
                </a:lnTo>
              </a:path>
            </a:pathLst>
          </a:custGeom>
          <a:ln w="9524">
            <a:solidFill>
              <a:srgbClr val="666666"/>
            </a:solidFill>
          </a:ln>
        </p:spPr>
        <p:txBody>
          <a:bodyPr wrap="square" lIns="0" tIns="0" rIns="0" bIns="0" rtlCol="0"/>
          <a:lstStyle/>
          <a:p>
            <a:endParaRPr/>
          </a:p>
        </p:txBody>
      </p:sp>
      <p:sp>
        <p:nvSpPr>
          <p:cNvPr id="70" name="object 70"/>
          <p:cNvSpPr/>
          <p:nvPr/>
        </p:nvSpPr>
        <p:spPr>
          <a:xfrm>
            <a:off x="6310865" y="3716343"/>
            <a:ext cx="44451" cy="38735"/>
          </a:xfrm>
          <a:custGeom>
            <a:avLst/>
            <a:gdLst/>
            <a:ahLst/>
            <a:cxnLst/>
            <a:rect l="l" t="t" r="r" b="b"/>
            <a:pathLst>
              <a:path w="44450" h="38735">
                <a:moveTo>
                  <a:pt x="43949" y="38624"/>
                </a:moveTo>
                <a:lnTo>
                  <a:pt x="0" y="25074"/>
                </a:lnTo>
                <a:lnTo>
                  <a:pt x="18999" y="0"/>
                </a:lnTo>
                <a:lnTo>
                  <a:pt x="43949" y="38624"/>
                </a:lnTo>
                <a:close/>
              </a:path>
            </a:pathLst>
          </a:custGeom>
          <a:solidFill>
            <a:srgbClr val="666666"/>
          </a:solidFill>
        </p:spPr>
        <p:txBody>
          <a:bodyPr wrap="square" lIns="0" tIns="0" rIns="0" bIns="0" rtlCol="0"/>
          <a:lstStyle/>
          <a:p>
            <a:endParaRPr/>
          </a:p>
        </p:txBody>
      </p:sp>
      <p:sp>
        <p:nvSpPr>
          <p:cNvPr id="71" name="object 71"/>
          <p:cNvSpPr/>
          <p:nvPr/>
        </p:nvSpPr>
        <p:spPr>
          <a:xfrm>
            <a:off x="6310865" y="3716343"/>
            <a:ext cx="44451" cy="38735"/>
          </a:xfrm>
          <a:custGeom>
            <a:avLst/>
            <a:gdLst/>
            <a:ahLst/>
            <a:cxnLst/>
            <a:rect l="l" t="t" r="r" b="b"/>
            <a:pathLst>
              <a:path w="44450" h="38735">
                <a:moveTo>
                  <a:pt x="0" y="25074"/>
                </a:moveTo>
                <a:lnTo>
                  <a:pt x="43949" y="38624"/>
                </a:lnTo>
                <a:lnTo>
                  <a:pt x="18999" y="0"/>
                </a:lnTo>
                <a:lnTo>
                  <a:pt x="0" y="25074"/>
                </a:lnTo>
                <a:close/>
              </a:path>
            </a:pathLst>
          </a:custGeom>
          <a:ln w="9524">
            <a:solidFill>
              <a:srgbClr val="666666"/>
            </a:solidFill>
          </a:ln>
        </p:spPr>
        <p:txBody>
          <a:bodyPr wrap="square" lIns="0" tIns="0" rIns="0" bIns="0" rtlCol="0"/>
          <a:lstStyle/>
          <a:p>
            <a:endParaRPr/>
          </a:p>
        </p:txBody>
      </p:sp>
      <p:sp>
        <p:nvSpPr>
          <p:cNvPr id="72" name="object 72"/>
          <p:cNvSpPr/>
          <p:nvPr/>
        </p:nvSpPr>
        <p:spPr>
          <a:xfrm>
            <a:off x="5148218" y="1966676"/>
            <a:ext cx="1186815" cy="1797051"/>
          </a:xfrm>
          <a:custGeom>
            <a:avLst/>
            <a:gdLst/>
            <a:ahLst/>
            <a:cxnLst/>
            <a:rect l="l" t="t" r="r" b="b"/>
            <a:pathLst>
              <a:path w="1186814" h="1797050">
                <a:moveTo>
                  <a:pt x="0" y="1796716"/>
                </a:moveTo>
                <a:lnTo>
                  <a:pt x="1186197" y="0"/>
                </a:lnTo>
              </a:path>
            </a:pathLst>
          </a:custGeom>
          <a:ln w="9524">
            <a:solidFill>
              <a:srgbClr val="666666"/>
            </a:solidFill>
          </a:ln>
        </p:spPr>
        <p:txBody>
          <a:bodyPr wrap="square" lIns="0" tIns="0" rIns="0" bIns="0" rtlCol="0"/>
          <a:lstStyle/>
          <a:p>
            <a:endParaRPr/>
          </a:p>
        </p:txBody>
      </p:sp>
      <p:sp>
        <p:nvSpPr>
          <p:cNvPr id="73" name="object 73"/>
          <p:cNvSpPr/>
          <p:nvPr/>
        </p:nvSpPr>
        <p:spPr>
          <a:xfrm>
            <a:off x="6321292" y="1930604"/>
            <a:ext cx="37465" cy="45085"/>
          </a:xfrm>
          <a:custGeom>
            <a:avLst/>
            <a:gdLst/>
            <a:ahLst/>
            <a:cxnLst/>
            <a:rect l="l" t="t" r="r" b="b"/>
            <a:pathLst>
              <a:path w="37464" h="45085">
                <a:moveTo>
                  <a:pt x="26274" y="44742"/>
                </a:moveTo>
                <a:lnTo>
                  <a:pt x="0" y="27404"/>
                </a:lnTo>
                <a:lnTo>
                  <a:pt x="36949" y="0"/>
                </a:lnTo>
                <a:lnTo>
                  <a:pt x="26274" y="44742"/>
                </a:lnTo>
                <a:close/>
              </a:path>
            </a:pathLst>
          </a:custGeom>
          <a:solidFill>
            <a:srgbClr val="666666"/>
          </a:solidFill>
        </p:spPr>
        <p:txBody>
          <a:bodyPr wrap="square" lIns="0" tIns="0" rIns="0" bIns="0" rtlCol="0"/>
          <a:lstStyle/>
          <a:p>
            <a:endParaRPr/>
          </a:p>
        </p:txBody>
      </p:sp>
      <p:sp>
        <p:nvSpPr>
          <p:cNvPr id="74" name="object 74"/>
          <p:cNvSpPr/>
          <p:nvPr/>
        </p:nvSpPr>
        <p:spPr>
          <a:xfrm>
            <a:off x="6321292" y="1930604"/>
            <a:ext cx="37465" cy="45085"/>
          </a:xfrm>
          <a:custGeom>
            <a:avLst/>
            <a:gdLst/>
            <a:ahLst/>
            <a:cxnLst/>
            <a:rect l="l" t="t" r="r" b="b"/>
            <a:pathLst>
              <a:path w="37464" h="45085">
                <a:moveTo>
                  <a:pt x="26274" y="44742"/>
                </a:moveTo>
                <a:lnTo>
                  <a:pt x="36949" y="0"/>
                </a:lnTo>
                <a:lnTo>
                  <a:pt x="0" y="27404"/>
                </a:lnTo>
                <a:lnTo>
                  <a:pt x="26274" y="44742"/>
                </a:lnTo>
                <a:close/>
              </a:path>
            </a:pathLst>
          </a:custGeom>
          <a:ln w="9524">
            <a:solidFill>
              <a:srgbClr val="666666"/>
            </a:solidFill>
          </a:ln>
        </p:spPr>
        <p:txBody>
          <a:bodyPr wrap="square" lIns="0" tIns="0" rIns="0" bIns="0" rtlCol="0"/>
          <a:lstStyle/>
          <a:p>
            <a:endParaRPr/>
          </a:p>
        </p:txBody>
      </p:sp>
      <p:sp>
        <p:nvSpPr>
          <p:cNvPr id="75" name="object 75"/>
          <p:cNvSpPr/>
          <p:nvPr/>
        </p:nvSpPr>
        <p:spPr>
          <a:xfrm>
            <a:off x="5148217" y="2875693"/>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76" name="object 76"/>
          <p:cNvSpPr/>
          <p:nvPr/>
        </p:nvSpPr>
        <p:spPr>
          <a:xfrm>
            <a:off x="6310865" y="2849595"/>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77" name="object 77"/>
          <p:cNvSpPr/>
          <p:nvPr/>
        </p:nvSpPr>
        <p:spPr>
          <a:xfrm>
            <a:off x="6310865" y="2849595"/>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78" name="object 78"/>
          <p:cNvSpPr/>
          <p:nvPr/>
        </p:nvSpPr>
        <p:spPr>
          <a:xfrm>
            <a:off x="5148218" y="3763392"/>
            <a:ext cx="1160780" cy="0"/>
          </a:xfrm>
          <a:custGeom>
            <a:avLst/>
            <a:gdLst/>
            <a:ahLst/>
            <a:cxnLst/>
            <a:rect l="l" t="t" r="r" b="b"/>
            <a:pathLst>
              <a:path w="1160779">
                <a:moveTo>
                  <a:pt x="0" y="0"/>
                </a:moveTo>
                <a:lnTo>
                  <a:pt x="1160547" y="0"/>
                </a:lnTo>
              </a:path>
            </a:pathLst>
          </a:custGeom>
          <a:ln w="9524">
            <a:solidFill>
              <a:srgbClr val="666666"/>
            </a:solidFill>
          </a:ln>
        </p:spPr>
        <p:txBody>
          <a:bodyPr wrap="square" lIns="0" tIns="0" rIns="0" bIns="0" rtlCol="0"/>
          <a:lstStyle/>
          <a:p>
            <a:endParaRPr/>
          </a:p>
        </p:txBody>
      </p:sp>
      <p:sp>
        <p:nvSpPr>
          <p:cNvPr id="79" name="object 79"/>
          <p:cNvSpPr/>
          <p:nvPr/>
        </p:nvSpPr>
        <p:spPr>
          <a:xfrm>
            <a:off x="6308766" y="3747642"/>
            <a:ext cx="43815" cy="31751"/>
          </a:xfrm>
          <a:custGeom>
            <a:avLst/>
            <a:gdLst/>
            <a:ahLst/>
            <a:cxnLst/>
            <a:rect l="l" t="t" r="r" b="b"/>
            <a:pathLst>
              <a:path w="43814"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80" name="object 80"/>
          <p:cNvSpPr/>
          <p:nvPr/>
        </p:nvSpPr>
        <p:spPr>
          <a:xfrm>
            <a:off x="6308766" y="3747642"/>
            <a:ext cx="43815" cy="31751"/>
          </a:xfrm>
          <a:custGeom>
            <a:avLst/>
            <a:gdLst/>
            <a:ahLst/>
            <a:cxnLst/>
            <a:rect l="l" t="t" r="r" b="b"/>
            <a:pathLst>
              <a:path w="43814"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81" name="object 81"/>
          <p:cNvSpPr/>
          <p:nvPr/>
        </p:nvSpPr>
        <p:spPr>
          <a:xfrm>
            <a:off x="5148217" y="3797892"/>
            <a:ext cx="1172211" cy="887731"/>
          </a:xfrm>
          <a:custGeom>
            <a:avLst/>
            <a:gdLst/>
            <a:ahLst/>
            <a:cxnLst/>
            <a:rect l="l" t="t" r="r" b="b"/>
            <a:pathLst>
              <a:path w="1172210" h="887729">
                <a:moveTo>
                  <a:pt x="0" y="887698"/>
                </a:moveTo>
                <a:lnTo>
                  <a:pt x="1172147" y="0"/>
                </a:lnTo>
              </a:path>
            </a:pathLst>
          </a:custGeom>
          <a:ln w="9524">
            <a:solidFill>
              <a:srgbClr val="666666"/>
            </a:solidFill>
          </a:ln>
        </p:spPr>
        <p:txBody>
          <a:bodyPr wrap="square" lIns="0" tIns="0" rIns="0" bIns="0" rtlCol="0"/>
          <a:lstStyle/>
          <a:p>
            <a:endParaRPr/>
          </a:p>
        </p:txBody>
      </p:sp>
      <p:sp>
        <p:nvSpPr>
          <p:cNvPr id="82" name="object 82"/>
          <p:cNvSpPr/>
          <p:nvPr/>
        </p:nvSpPr>
        <p:spPr>
          <a:xfrm>
            <a:off x="6310865" y="3771794"/>
            <a:ext cx="44451" cy="38735"/>
          </a:xfrm>
          <a:custGeom>
            <a:avLst/>
            <a:gdLst/>
            <a:ahLst/>
            <a:cxnLst/>
            <a:rect l="l" t="t" r="r" b="b"/>
            <a:pathLst>
              <a:path w="44450" h="38735">
                <a:moveTo>
                  <a:pt x="18999" y="38624"/>
                </a:moveTo>
                <a:lnTo>
                  <a:pt x="0" y="13549"/>
                </a:lnTo>
                <a:lnTo>
                  <a:pt x="43949" y="0"/>
                </a:lnTo>
                <a:lnTo>
                  <a:pt x="18999" y="38624"/>
                </a:lnTo>
                <a:close/>
              </a:path>
            </a:pathLst>
          </a:custGeom>
          <a:solidFill>
            <a:srgbClr val="666666"/>
          </a:solidFill>
        </p:spPr>
        <p:txBody>
          <a:bodyPr wrap="square" lIns="0" tIns="0" rIns="0" bIns="0" rtlCol="0"/>
          <a:lstStyle/>
          <a:p>
            <a:endParaRPr/>
          </a:p>
        </p:txBody>
      </p:sp>
      <p:sp>
        <p:nvSpPr>
          <p:cNvPr id="83" name="object 83"/>
          <p:cNvSpPr/>
          <p:nvPr/>
        </p:nvSpPr>
        <p:spPr>
          <a:xfrm>
            <a:off x="6310865" y="3771794"/>
            <a:ext cx="44451" cy="38735"/>
          </a:xfrm>
          <a:custGeom>
            <a:avLst/>
            <a:gdLst/>
            <a:ahLst/>
            <a:cxnLst/>
            <a:rect l="l" t="t" r="r" b="b"/>
            <a:pathLst>
              <a:path w="44450" h="38735">
                <a:moveTo>
                  <a:pt x="18999" y="38624"/>
                </a:moveTo>
                <a:lnTo>
                  <a:pt x="43949" y="0"/>
                </a:lnTo>
                <a:lnTo>
                  <a:pt x="0" y="13549"/>
                </a:lnTo>
                <a:lnTo>
                  <a:pt x="18999" y="38624"/>
                </a:lnTo>
                <a:close/>
              </a:path>
            </a:pathLst>
          </a:custGeom>
          <a:ln w="9524">
            <a:solidFill>
              <a:srgbClr val="666666"/>
            </a:solidFill>
          </a:ln>
        </p:spPr>
        <p:txBody>
          <a:bodyPr wrap="square" lIns="0" tIns="0" rIns="0" bIns="0" rtlCol="0"/>
          <a:lstStyle/>
          <a:p>
            <a:endParaRPr/>
          </a:p>
        </p:txBody>
      </p:sp>
      <p:sp>
        <p:nvSpPr>
          <p:cNvPr id="84" name="object 84"/>
          <p:cNvSpPr/>
          <p:nvPr/>
        </p:nvSpPr>
        <p:spPr>
          <a:xfrm>
            <a:off x="5148218" y="2888869"/>
            <a:ext cx="1186815" cy="1797051"/>
          </a:xfrm>
          <a:custGeom>
            <a:avLst/>
            <a:gdLst/>
            <a:ahLst/>
            <a:cxnLst/>
            <a:rect l="l" t="t" r="r" b="b"/>
            <a:pathLst>
              <a:path w="1186814" h="1797050">
                <a:moveTo>
                  <a:pt x="0" y="1796721"/>
                </a:moveTo>
                <a:lnTo>
                  <a:pt x="1186197" y="0"/>
                </a:lnTo>
              </a:path>
            </a:pathLst>
          </a:custGeom>
          <a:ln w="9524">
            <a:solidFill>
              <a:srgbClr val="666666"/>
            </a:solidFill>
          </a:ln>
        </p:spPr>
        <p:txBody>
          <a:bodyPr wrap="square" lIns="0" tIns="0" rIns="0" bIns="0" rtlCol="0"/>
          <a:lstStyle/>
          <a:p>
            <a:endParaRPr/>
          </a:p>
        </p:txBody>
      </p:sp>
      <p:sp>
        <p:nvSpPr>
          <p:cNvPr id="85" name="object 85"/>
          <p:cNvSpPr/>
          <p:nvPr/>
        </p:nvSpPr>
        <p:spPr>
          <a:xfrm>
            <a:off x="6321292" y="2852795"/>
            <a:ext cx="37465" cy="45085"/>
          </a:xfrm>
          <a:custGeom>
            <a:avLst/>
            <a:gdLst/>
            <a:ahLst/>
            <a:cxnLst/>
            <a:rect l="l" t="t" r="r" b="b"/>
            <a:pathLst>
              <a:path w="37464" h="45085">
                <a:moveTo>
                  <a:pt x="26274" y="44749"/>
                </a:moveTo>
                <a:lnTo>
                  <a:pt x="0" y="27424"/>
                </a:lnTo>
                <a:lnTo>
                  <a:pt x="36949" y="0"/>
                </a:lnTo>
                <a:lnTo>
                  <a:pt x="26274" y="44749"/>
                </a:lnTo>
                <a:close/>
              </a:path>
            </a:pathLst>
          </a:custGeom>
          <a:solidFill>
            <a:srgbClr val="666666"/>
          </a:solidFill>
        </p:spPr>
        <p:txBody>
          <a:bodyPr wrap="square" lIns="0" tIns="0" rIns="0" bIns="0" rtlCol="0"/>
          <a:lstStyle/>
          <a:p>
            <a:endParaRPr/>
          </a:p>
        </p:txBody>
      </p:sp>
      <p:sp>
        <p:nvSpPr>
          <p:cNvPr id="86" name="object 86"/>
          <p:cNvSpPr/>
          <p:nvPr/>
        </p:nvSpPr>
        <p:spPr>
          <a:xfrm>
            <a:off x="6321292" y="2852795"/>
            <a:ext cx="37465" cy="45085"/>
          </a:xfrm>
          <a:custGeom>
            <a:avLst/>
            <a:gdLst/>
            <a:ahLst/>
            <a:cxnLst/>
            <a:rect l="l" t="t" r="r" b="b"/>
            <a:pathLst>
              <a:path w="37464" h="45085">
                <a:moveTo>
                  <a:pt x="26274" y="44749"/>
                </a:moveTo>
                <a:lnTo>
                  <a:pt x="36949" y="0"/>
                </a:lnTo>
                <a:lnTo>
                  <a:pt x="0" y="27424"/>
                </a:lnTo>
                <a:lnTo>
                  <a:pt x="26274" y="44749"/>
                </a:lnTo>
                <a:close/>
              </a:path>
            </a:pathLst>
          </a:custGeom>
          <a:ln w="9524">
            <a:solidFill>
              <a:srgbClr val="666666"/>
            </a:solidFill>
          </a:ln>
        </p:spPr>
        <p:txBody>
          <a:bodyPr wrap="square" lIns="0" tIns="0" rIns="0" bIns="0" rtlCol="0"/>
          <a:lstStyle/>
          <a:p>
            <a:endParaRPr/>
          </a:p>
        </p:txBody>
      </p:sp>
      <p:sp>
        <p:nvSpPr>
          <p:cNvPr id="87" name="object 87"/>
          <p:cNvSpPr/>
          <p:nvPr/>
        </p:nvSpPr>
        <p:spPr>
          <a:xfrm>
            <a:off x="5148218" y="1971293"/>
            <a:ext cx="1195071" cy="2714625"/>
          </a:xfrm>
          <a:custGeom>
            <a:avLst/>
            <a:gdLst/>
            <a:ahLst/>
            <a:cxnLst/>
            <a:rect l="l" t="t" r="r" b="b"/>
            <a:pathLst>
              <a:path w="1195070" h="2714625">
                <a:moveTo>
                  <a:pt x="0" y="2714299"/>
                </a:moveTo>
                <a:lnTo>
                  <a:pt x="1194672" y="0"/>
                </a:lnTo>
              </a:path>
            </a:pathLst>
          </a:custGeom>
          <a:ln w="9524">
            <a:solidFill>
              <a:srgbClr val="666666"/>
            </a:solidFill>
          </a:ln>
        </p:spPr>
        <p:txBody>
          <a:bodyPr wrap="square" lIns="0" tIns="0" rIns="0" bIns="0" rtlCol="0"/>
          <a:lstStyle/>
          <a:p>
            <a:endParaRPr/>
          </a:p>
        </p:txBody>
      </p:sp>
      <p:sp>
        <p:nvSpPr>
          <p:cNvPr id="88" name="object 88"/>
          <p:cNvSpPr/>
          <p:nvPr/>
        </p:nvSpPr>
        <p:spPr>
          <a:xfrm>
            <a:off x="6328491" y="1931729"/>
            <a:ext cx="32384" cy="46355"/>
          </a:xfrm>
          <a:custGeom>
            <a:avLst/>
            <a:gdLst/>
            <a:ahLst/>
            <a:cxnLst/>
            <a:rect l="l" t="t" r="r" b="b"/>
            <a:pathLst>
              <a:path w="32385" h="46355">
                <a:moveTo>
                  <a:pt x="28799" y="45899"/>
                </a:moveTo>
                <a:lnTo>
                  <a:pt x="0" y="33224"/>
                </a:lnTo>
                <a:lnTo>
                  <a:pt x="31824" y="0"/>
                </a:lnTo>
                <a:lnTo>
                  <a:pt x="28799" y="45899"/>
                </a:lnTo>
                <a:close/>
              </a:path>
            </a:pathLst>
          </a:custGeom>
          <a:solidFill>
            <a:srgbClr val="666666"/>
          </a:solidFill>
        </p:spPr>
        <p:txBody>
          <a:bodyPr wrap="square" lIns="0" tIns="0" rIns="0" bIns="0" rtlCol="0"/>
          <a:lstStyle/>
          <a:p>
            <a:endParaRPr/>
          </a:p>
        </p:txBody>
      </p:sp>
      <p:sp>
        <p:nvSpPr>
          <p:cNvPr id="89" name="object 89"/>
          <p:cNvSpPr/>
          <p:nvPr/>
        </p:nvSpPr>
        <p:spPr>
          <a:xfrm>
            <a:off x="6328491" y="1931729"/>
            <a:ext cx="32384" cy="46355"/>
          </a:xfrm>
          <a:custGeom>
            <a:avLst/>
            <a:gdLst/>
            <a:ahLst/>
            <a:cxnLst/>
            <a:rect l="l" t="t" r="r" b="b"/>
            <a:pathLst>
              <a:path w="32385" h="46355">
                <a:moveTo>
                  <a:pt x="28799" y="45899"/>
                </a:moveTo>
                <a:lnTo>
                  <a:pt x="31824" y="0"/>
                </a:lnTo>
                <a:lnTo>
                  <a:pt x="0" y="33224"/>
                </a:lnTo>
                <a:lnTo>
                  <a:pt x="28799" y="45899"/>
                </a:lnTo>
                <a:close/>
              </a:path>
            </a:pathLst>
          </a:custGeom>
          <a:ln w="9524">
            <a:solidFill>
              <a:srgbClr val="666666"/>
            </a:solidFill>
          </a:ln>
        </p:spPr>
        <p:txBody>
          <a:bodyPr wrap="square" lIns="0" tIns="0" rIns="0" bIns="0" rtlCol="0"/>
          <a:lstStyle/>
          <a:p>
            <a:endParaRPr/>
          </a:p>
        </p:txBody>
      </p:sp>
      <p:sp>
        <p:nvSpPr>
          <p:cNvPr id="90" name="object 90"/>
          <p:cNvSpPr/>
          <p:nvPr/>
        </p:nvSpPr>
        <p:spPr>
          <a:xfrm>
            <a:off x="7023863" y="1918983"/>
            <a:ext cx="1164591" cy="436880"/>
          </a:xfrm>
          <a:custGeom>
            <a:avLst/>
            <a:gdLst/>
            <a:ahLst/>
            <a:cxnLst/>
            <a:rect l="l" t="t" r="r" b="b"/>
            <a:pathLst>
              <a:path w="1164590" h="436880">
                <a:moveTo>
                  <a:pt x="0" y="0"/>
                </a:moveTo>
                <a:lnTo>
                  <a:pt x="1164197" y="436534"/>
                </a:lnTo>
              </a:path>
            </a:pathLst>
          </a:custGeom>
          <a:ln w="9524">
            <a:solidFill>
              <a:srgbClr val="666666"/>
            </a:solidFill>
          </a:ln>
        </p:spPr>
        <p:txBody>
          <a:bodyPr wrap="square" lIns="0" tIns="0" rIns="0" bIns="0" rtlCol="0"/>
          <a:lstStyle/>
          <a:p>
            <a:endParaRPr/>
          </a:p>
        </p:txBody>
      </p:sp>
      <p:sp>
        <p:nvSpPr>
          <p:cNvPr id="91" name="object 91"/>
          <p:cNvSpPr/>
          <p:nvPr/>
        </p:nvSpPr>
        <p:spPr>
          <a:xfrm>
            <a:off x="8182537" y="2340785"/>
            <a:ext cx="46355" cy="30480"/>
          </a:xfrm>
          <a:custGeom>
            <a:avLst/>
            <a:gdLst/>
            <a:ahLst/>
            <a:cxnLst/>
            <a:rect l="l" t="t" r="r" b="b"/>
            <a:pathLst>
              <a:path w="46354" h="30480">
                <a:moveTo>
                  <a:pt x="45974" y="29907"/>
                </a:moveTo>
                <a:lnTo>
                  <a:pt x="0" y="29462"/>
                </a:lnTo>
                <a:lnTo>
                  <a:pt x="11024" y="0"/>
                </a:lnTo>
                <a:lnTo>
                  <a:pt x="45974" y="29907"/>
                </a:lnTo>
                <a:close/>
              </a:path>
            </a:pathLst>
          </a:custGeom>
          <a:solidFill>
            <a:srgbClr val="666666"/>
          </a:solidFill>
        </p:spPr>
        <p:txBody>
          <a:bodyPr wrap="square" lIns="0" tIns="0" rIns="0" bIns="0" rtlCol="0"/>
          <a:lstStyle/>
          <a:p>
            <a:endParaRPr/>
          </a:p>
        </p:txBody>
      </p:sp>
      <p:sp>
        <p:nvSpPr>
          <p:cNvPr id="92" name="object 92"/>
          <p:cNvSpPr/>
          <p:nvPr/>
        </p:nvSpPr>
        <p:spPr>
          <a:xfrm>
            <a:off x="8182537" y="2340785"/>
            <a:ext cx="46355" cy="30480"/>
          </a:xfrm>
          <a:custGeom>
            <a:avLst/>
            <a:gdLst/>
            <a:ahLst/>
            <a:cxnLst/>
            <a:rect l="l" t="t" r="r" b="b"/>
            <a:pathLst>
              <a:path w="46354" h="30480">
                <a:moveTo>
                  <a:pt x="0" y="29462"/>
                </a:moveTo>
                <a:lnTo>
                  <a:pt x="45974" y="29907"/>
                </a:lnTo>
                <a:lnTo>
                  <a:pt x="11024" y="0"/>
                </a:lnTo>
                <a:lnTo>
                  <a:pt x="0" y="29462"/>
                </a:lnTo>
                <a:close/>
              </a:path>
            </a:pathLst>
          </a:custGeom>
          <a:ln w="9524">
            <a:solidFill>
              <a:srgbClr val="666666"/>
            </a:solidFill>
          </a:ln>
        </p:spPr>
        <p:txBody>
          <a:bodyPr wrap="square" lIns="0" tIns="0" rIns="0" bIns="0" rtlCol="0"/>
          <a:lstStyle/>
          <a:p>
            <a:endParaRPr/>
          </a:p>
        </p:txBody>
      </p:sp>
      <p:sp>
        <p:nvSpPr>
          <p:cNvPr id="93" name="object 93"/>
          <p:cNvSpPr/>
          <p:nvPr/>
        </p:nvSpPr>
        <p:spPr>
          <a:xfrm>
            <a:off x="7023865" y="1918984"/>
            <a:ext cx="1180465" cy="1336675"/>
          </a:xfrm>
          <a:custGeom>
            <a:avLst/>
            <a:gdLst/>
            <a:ahLst/>
            <a:cxnLst/>
            <a:rect l="l" t="t" r="r" b="b"/>
            <a:pathLst>
              <a:path w="1180465" h="1336675">
                <a:moveTo>
                  <a:pt x="0" y="0"/>
                </a:moveTo>
                <a:lnTo>
                  <a:pt x="1179872" y="1336259"/>
                </a:lnTo>
              </a:path>
            </a:pathLst>
          </a:custGeom>
          <a:ln w="9524">
            <a:solidFill>
              <a:srgbClr val="666666"/>
            </a:solidFill>
          </a:ln>
        </p:spPr>
        <p:txBody>
          <a:bodyPr wrap="square" lIns="0" tIns="0" rIns="0" bIns="0" rtlCol="0"/>
          <a:lstStyle/>
          <a:p>
            <a:endParaRPr/>
          </a:p>
        </p:txBody>
      </p:sp>
      <p:sp>
        <p:nvSpPr>
          <p:cNvPr id="94" name="object 94"/>
          <p:cNvSpPr/>
          <p:nvPr/>
        </p:nvSpPr>
        <p:spPr>
          <a:xfrm>
            <a:off x="8191936" y="3244819"/>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95" name="object 95"/>
          <p:cNvSpPr/>
          <p:nvPr/>
        </p:nvSpPr>
        <p:spPr>
          <a:xfrm>
            <a:off x="8191936" y="3244819"/>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96" name="object 96"/>
          <p:cNvSpPr/>
          <p:nvPr/>
        </p:nvSpPr>
        <p:spPr>
          <a:xfrm>
            <a:off x="7023863" y="1918984"/>
            <a:ext cx="1191260" cy="2251075"/>
          </a:xfrm>
          <a:custGeom>
            <a:avLst/>
            <a:gdLst/>
            <a:ahLst/>
            <a:cxnLst/>
            <a:rect l="l" t="t" r="r" b="b"/>
            <a:pathLst>
              <a:path w="1191259" h="2251075">
                <a:moveTo>
                  <a:pt x="0" y="0"/>
                </a:moveTo>
                <a:lnTo>
                  <a:pt x="1190972" y="2250782"/>
                </a:lnTo>
              </a:path>
            </a:pathLst>
          </a:custGeom>
          <a:ln w="9524">
            <a:solidFill>
              <a:srgbClr val="666666"/>
            </a:solidFill>
          </a:ln>
        </p:spPr>
        <p:txBody>
          <a:bodyPr wrap="square" lIns="0" tIns="0" rIns="0" bIns="0" rtlCol="0"/>
          <a:lstStyle/>
          <a:p>
            <a:endParaRPr/>
          </a:p>
        </p:txBody>
      </p:sp>
      <p:sp>
        <p:nvSpPr>
          <p:cNvPr id="97" name="object 97"/>
          <p:cNvSpPr/>
          <p:nvPr/>
        </p:nvSpPr>
        <p:spPr>
          <a:xfrm>
            <a:off x="8200936" y="4162416"/>
            <a:ext cx="34291" cy="45720"/>
          </a:xfrm>
          <a:custGeom>
            <a:avLst/>
            <a:gdLst/>
            <a:ahLst/>
            <a:cxnLst/>
            <a:rect l="l" t="t" r="r" b="b"/>
            <a:pathLst>
              <a:path w="34290" h="45720">
                <a:moveTo>
                  <a:pt x="34099" y="45549"/>
                </a:moveTo>
                <a:lnTo>
                  <a:pt x="0" y="14699"/>
                </a:lnTo>
                <a:lnTo>
                  <a:pt x="27799" y="0"/>
                </a:lnTo>
                <a:lnTo>
                  <a:pt x="34099" y="45549"/>
                </a:lnTo>
                <a:close/>
              </a:path>
            </a:pathLst>
          </a:custGeom>
          <a:solidFill>
            <a:srgbClr val="666666"/>
          </a:solidFill>
        </p:spPr>
        <p:txBody>
          <a:bodyPr wrap="square" lIns="0" tIns="0" rIns="0" bIns="0" rtlCol="0"/>
          <a:lstStyle/>
          <a:p>
            <a:endParaRPr/>
          </a:p>
        </p:txBody>
      </p:sp>
      <p:sp>
        <p:nvSpPr>
          <p:cNvPr id="98" name="object 98"/>
          <p:cNvSpPr/>
          <p:nvPr/>
        </p:nvSpPr>
        <p:spPr>
          <a:xfrm>
            <a:off x="8200936" y="4162416"/>
            <a:ext cx="34291" cy="45720"/>
          </a:xfrm>
          <a:custGeom>
            <a:avLst/>
            <a:gdLst/>
            <a:ahLst/>
            <a:cxnLst/>
            <a:rect l="l" t="t" r="r" b="b"/>
            <a:pathLst>
              <a:path w="34290" h="45720">
                <a:moveTo>
                  <a:pt x="0" y="14699"/>
                </a:moveTo>
                <a:lnTo>
                  <a:pt x="34099" y="45549"/>
                </a:lnTo>
                <a:lnTo>
                  <a:pt x="27799" y="0"/>
                </a:lnTo>
                <a:lnTo>
                  <a:pt x="0" y="14699"/>
                </a:lnTo>
                <a:close/>
              </a:path>
            </a:pathLst>
          </a:custGeom>
          <a:ln w="9524">
            <a:solidFill>
              <a:srgbClr val="666666"/>
            </a:solidFill>
          </a:ln>
        </p:spPr>
        <p:txBody>
          <a:bodyPr wrap="square" lIns="0" tIns="0" rIns="0" bIns="0" rtlCol="0"/>
          <a:lstStyle/>
          <a:p>
            <a:endParaRPr/>
          </a:p>
        </p:txBody>
      </p:sp>
      <p:sp>
        <p:nvSpPr>
          <p:cNvPr id="99" name="object 99"/>
          <p:cNvSpPr/>
          <p:nvPr/>
        </p:nvSpPr>
        <p:spPr>
          <a:xfrm>
            <a:off x="7023863" y="2395992"/>
            <a:ext cx="1164591" cy="445771"/>
          </a:xfrm>
          <a:custGeom>
            <a:avLst/>
            <a:gdLst/>
            <a:ahLst/>
            <a:cxnLst/>
            <a:rect l="l" t="t" r="r" b="b"/>
            <a:pathLst>
              <a:path w="1164590" h="445769">
                <a:moveTo>
                  <a:pt x="0" y="445176"/>
                </a:moveTo>
                <a:lnTo>
                  <a:pt x="1164322" y="0"/>
                </a:lnTo>
              </a:path>
            </a:pathLst>
          </a:custGeom>
          <a:ln w="9524">
            <a:solidFill>
              <a:srgbClr val="666666"/>
            </a:solidFill>
          </a:ln>
        </p:spPr>
        <p:txBody>
          <a:bodyPr wrap="square" lIns="0" tIns="0" rIns="0" bIns="0" rtlCol="0"/>
          <a:lstStyle/>
          <a:p>
            <a:endParaRPr/>
          </a:p>
        </p:txBody>
      </p:sp>
      <p:sp>
        <p:nvSpPr>
          <p:cNvPr id="100" name="object 100"/>
          <p:cNvSpPr/>
          <p:nvPr/>
        </p:nvSpPr>
        <p:spPr>
          <a:xfrm>
            <a:off x="8182561" y="2380555"/>
            <a:ext cx="46355" cy="30480"/>
          </a:xfrm>
          <a:custGeom>
            <a:avLst/>
            <a:gdLst/>
            <a:ahLst/>
            <a:cxnLst/>
            <a:rect l="l" t="t" r="r" b="b"/>
            <a:pathLst>
              <a:path w="46354" h="30480">
                <a:moveTo>
                  <a:pt x="11249" y="30132"/>
                </a:moveTo>
                <a:lnTo>
                  <a:pt x="0" y="742"/>
                </a:lnTo>
                <a:lnTo>
                  <a:pt x="45999" y="0"/>
                </a:lnTo>
                <a:lnTo>
                  <a:pt x="11249" y="30132"/>
                </a:lnTo>
                <a:close/>
              </a:path>
            </a:pathLst>
          </a:custGeom>
          <a:solidFill>
            <a:srgbClr val="666666"/>
          </a:solidFill>
        </p:spPr>
        <p:txBody>
          <a:bodyPr wrap="square" lIns="0" tIns="0" rIns="0" bIns="0" rtlCol="0"/>
          <a:lstStyle/>
          <a:p>
            <a:endParaRPr/>
          </a:p>
        </p:txBody>
      </p:sp>
      <p:sp>
        <p:nvSpPr>
          <p:cNvPr id="101" name="object 101"/>
          <p:cNvSpPr/>
          <p:nvPr/>
        </p:nvSpPr>
        <p:spPr>
          <a:xfrm>
            <a:off x="8182561" y="2380555"/>
            <a:ext cx="46355" cy="30480"/>
          </a:xfrm>
          <a:custGeom>
            <a:avLst/>
            <a:gdLst/>
            <a:ahLst/>
            <a:cxnLst/>
            <a:rect l="l" t="t" r="r" b="b"/>
            <a:pathLst>
              <a:path w="46354" h="30480">
                <a:moveTo>
                  <a:pt x="11249" y="30132"/>
                </a:moveTo>
                <a:lnTo>
                  <a:pt x="45999" y="0"/>
                </a:lnTo>
                <a:lnTo>
                  <a:pt x="0" y="742"/>
                </a:lnTo>
                <a:lnTo>
                  <a:pt x="11249" y="30132"/>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7023863" y="2841169"/>
            <a:ext cx="1164591" cy="436880"/>
          </a:xfrm>
          <a:custGeom>
            <a:avLst/>
            <a:gdLst/>
            <a:ahLst/>
            <a:cxnLst/>
            <a:rect l="l" t="t" r="r" b="b"/>
            <a:pathLst>
              <a:path w="1164590" h="436879">
                <a:moveTo>
                  <a:pt x="0" y="0"/>
                </a:moveTo>
                <a:lnTo>
                  <a:pt x="1164197" y="436549"/>
                </a:lnTo>
              </a:path>
            </a:pathLst>
          </a:custGeom>
          <a:ln w="9524">
            <a:solidFill>
              <a:srgbClr val="666666"/>
            </a:solidFill>
          </a:ln>
        </p:spPr>
        <p:txBody>
          <a:bodyPr wrap="square" lIns="0" tIns="0" rIns="0" bIns="0" rtlCol="0"/>
          <a:lstStyle/>
          <a:p>
            <a:endParaRPr/>
          </a:p>
        </p:txBody>
      </p:sp>
      <p:sp>
        <p:nvSpPr>
          <p:cNvPr id="103" name="object 103"/>
          <p:cNvSpPr/>
          <p:nvPr/>
        </p:nvSpPr>
        <p:spPr>
          <a:xfrm>
            <a:off x="8182537" y="3262993"/>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04" name="object 104"/>
          <p:cNvSpPr/>
          <p:nvPr/>
        </p:nvSpPr>
        <p:spPr>
          <a:xfrm>
            <a:off x="8182537" y="3262993"/>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7023865" y="2841169"/>
            <a:ext cx="1180465" cy="1336675"/>
          </a:xfrm>
          <a:custGeom>
            <a:avLst/>
            <a:gdLst/>
            <a:ahLst/>
            <a:cxnLst/>
            <a:rect l="l" t="t" r="r" b="b"/>
            <a:pathLst>
              <a:path w="1180465" h="1336675">
                <a:moveTo>
                  <a:pt x="0" y="0"/>
                </a:moveTo>
                <a:lnTo>
                  <a:pt x="1179872" y="1336272"/>
                </a:lnTo>
              </a:path>
            </a:pathLst>
          </a:custGeom>
          <a:ln w="9524">
            <a:solidFill>
              <a:srgbClr val="666666"/>
            </a:solidFill>
          </a:ln>
        </p:spPr>
        <p:txBody>
          <a:bodyPr wrap="square" lIns="0" tIns="0" rIns="0" bIns="0" rtlCol="0"/>
          <a:lstStyle/>
          <a:p>
            <a:endParaRPr/>
          </a:p>
        </p:txBody>
      </p:sp>
      <p:sp>
        <p:nvSpPr>
          <p:cNvPr id="106" name="object 106"/>
          <p:cNvSpPr/>
          <p:nvPr/>
        </p:nvSpPr>
        <p:spPr>
          <a:xfrm>
            <a:off x="8191936" y="4167017"/>
            <a:ext cx="40640" cy="43180"/>
          </a:xfrm>
          <a:custGeom>
            <a:avLst/>
            <a:gdLst/>
            <a:ahLst/>
            <a:cxnLst/>
            <a:rect l="l" t="t" r="r" b="b"/>
            <a:pathLst>
              <a:path w="40640" h="43179">
                <a:moveTo>
                  <a:pt x="40399" y="42824"/>
                </a:moveTo>
                <a:lnTo>
                  <a:pt x="0" y="20824"/>
                </a:lnTo>
                <a:lnTo>
                  <a:pt x="23599" y="0"/>
                </a:lnTo>
                <a:lnTo>
                  <a:pt x="40399" y="42824"/>
                </a:lnTo>
                <a:close/>
              </a:path>
            </a:pathLst>
          </a:custGeom>
          <a:solidFill>
            <a:srgbClr val="666666"/>
          </a:solidFill>
        </p:spPr>
        <p:txBody>
          <a:bodyPr wrap="square" lIns="0" tIns="0" rIns="0" bIns="0" rtlCol="0"/>
          <a:lstStyle/>
          <a:p>
            <a:endParaRPr/>
          </a:p>
        </p:txBody>
      </p:sp>
      <p:sp>
        <p:nvSpPr>
          <p:cNvPr id="107" name="object 107"/>
          <p:cNvSpPr/>
          <p:nvPr/>
        </p:nvSpPr>
        <p:spPr>
          <a:xfrm>
            <a:off x="8191936" y="4167017"/>
            <a:ext cx="40640" cy="43180"/>
          </a:xfrm>
          <a:custGeom>
            <a:avLst/>
            <a:gdLst/>
            <a:ahLst/>
            <a:cxnLst/>
            <a:rect l="l" t="t" r="r" b="b"/>
            <a:pathLst>
              <a:path w="40640" h="43179">
                <a:moveTo>
                  <a:pt x="0" y="20824"/>
                </a:moveTo>
                <a:lnTo>
                  <a:pt x="40399" y="42824"/>
                </a:lnTo>
                <a:lnTo>
                  <a:pt x="23599" y="0"/>
                </a:lnTo>
                <a:lnTo>
                  <a:pt x="0" y="20824"/>
                </a:lnTo>
                <a:close/>
              </a:path>
            </a:pathLst>
          </a:custGeom>
          <a:ln w="9524">
            <a:solidFill>
              <a:srgbClr val="666666"/>
            </a:solidFill>
          </a:ln>
        </p:spPr>
        <p:txBody>
          <a:bodyPr wrap="square" lIns="0" tIns="0" rIns="0" bIns="0" rtlCol="0"/>
          <a:lstStyle/>
          <a:p>
            <a:endParaRPr/>
          </a:p>
        </p:txBody>
      </p:sp>
      <p:sp>
        <p:nvSpPr>
          <p:cNvPr id="108" name="object 108"/>
          <p:cNvSpPr/>
          <p:nvPr/>
        </p:nvSpPr>
        <p:spPr>
          <a:xfrm>
            <a:off x="7023865" y="2418540"/>
            <a:ext cx="1180465" cy="1344931"/>
          </a:xfrm>
          <a:custGeom>
            <a:avLst/>
            <a:gdLst/>
            <a:ahLst/>
            <a:cxnLst/>
            <a:rect l="l" t="t" r="r" b="b"/>
            <a:pathLst>
              <a:path w="1180465" h="1344929">
                <a:moveTo>
                  <a:pt x="0" y="1344852"/>
                </a:moveTo>
                <a:lnTo>
                  <a:pt x="1179997" y="0"/>
                </a:lnTo>
              </a:path>
            </a:pathLst>
          </a:custGeom>
          <a:ln w="9524">
            <a:solidFill>
              <a:srgbClr val="666666"/>
            </a:solidFill>
          </a:ln>
        </p:spPr>
        <p:txBody>
          <a:bodyPr wrap="square" lIns="0" tIns="0" rIns="0" bIns="0" rtlCol="0"/>
          <a:lstStyle/>
          <a:p>
            <a:endParaRPr/>
          </a:p>
        </p:txBody>
      </p:sp>
      <p:sp>
        <p:nvSpPr>
          <p:cNvPr id="109" name="object 109"/>
          <p:cNvSpPr/>
          <p:nvPr/>
        </p:nvSpPr>
        <p:spPr>
          <a:xfrm>
            <a:off x="8192036" y="2386051"/>
            <a:ext cx="40640" cy="43180"/>
          </a:xfrm>
          <a:custGeom>
            <a:avLst/>
            <a:gdLst/>
            <a:ahLst/>
            <a:cxnLst/>
            <a:rect l="l" t="t" r="r" b="b"/>
            <a:pathLst>
              <a:path w="40640" h="43180">
                <a:moveTo>
                  <a:pt x="23649" y="42867"/>
                </a:moveTo>
                <a:lnTo>
                  <a:pt x="0" y="22114"/>
                </a:lnTo>
                <a:lnTo>
                  <a:pt x="40349" y="0"/>
                </a:lnTo>
                <a:lnTo>
                  <a:pt x="23649" y="42867"/>
                </a:lnTo>
                <a:close/>
              </a:path>
            </a:pathLst>
          </a:custGeom>
          <a:solidFill>
            <a:srgbClr val="666666"/>
          </a:solidFill>
        </p:spPr>
        <p:txBody>
          <a:bodyPr wrap="square" lIns="0" tIns="0" rIns="0" bIns="0" rtlCol="0"/>
          <a:lstStyle/>
          <a:p>
            <a:endParaRPr/>
          </a:p>
        </p:txBody>
      </p:sp>
      <p:sp>
        <p:nvSpPr>
          <p:cNvPr id="110" name="object 110"/>
          <p:cNvSpPr/>
          <p:nvPr/>
        </p:nvSpPr>
        <p:spPr>
          <a:xfrm>
            <a:off x="8192036" y="2386051"/>
            <a:ext cx="40640" cy="43180"/>
          </a:xfrm>
          <a:custGeom>
            <a:avLst/>
            <a:gdLst/>
            <a:ahLst/>
            <a:cxnLst/>
            <a:rect l="l" t="t" r="r" b="b"/>
            <a:pathLst>
              <a:path w="40640" h="43180">
                <a:moveTo>
                  <a:pt x="23649" y="42867"/>
                </a:moveTo>
                <a:lnTo>
                  <a:pt x="40349" y="0"/>
                </a:lnTo>
                <a:lnTo>
                  <a:pt x="0" y="22114"/>
                </a:lnTo>
                <a:lnTo>
                  <a:pt x="23649" y="42867"/>
                </a:lnTo>
                <a:close/>
              </a:path>
            </a:pathLst>
          </a:custGeom>
          <a:ln w="9524">
            <a:solidFill>
              <a:srgbClr val="666666"/>
            </a:solidFill>
          </a:ln>
        </p:spPr>
        <p:txBody>
          <a:bodyPr wrap="square" lIns="0" tIns="0" rIns="0" bIns="0" rtlCol="0"/>
          <a:lstStyle/>
          <a:p>
            <a:endParaRPr/>
          </a:p>
        </p:txBody>
      </p:sp>
      <p:sp>
        <p:nvSpPr>
          <p:cNvPr id="111" name="object 111"/>
          <p:cNvSpPr/>
          <p:nvPr/>
        </p:nvSpPr>
        <p:spPr>
          <a:xfrm>
            <a:off x="7023863" y="3318193"/>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2" name="object 112"/>
          <p:cNvSpPr/>
          <p:nvPr/>
        </p:nvSpPr>
        <p:spPr>
          <a:xfrm>
            <a:off x="8182561" y="3302743"/>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3" name="object 113"/>
          <p:cNvSpPr/>
          <p:nvPr/>
        </p:nvSpPr>
        <p:spPr>
          <a:xfrm>
            <a:off x="8182561" y="3302743"/>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14" name="object 114"/>
          <p:cNvSpPr/>
          <p:nvPr/>
        </p:nvSpPr>
        <p:spPr>
          <a:xfrm>
            <a:off x="7023863" y="3763392"/>
            <a:ext cx="1164591" cy="436880"/>
          </a:xfrm>
          <a:custGeom>
            <a:avLst/>
            <a:gdLst/>
            <a:ahLst/>
            <a:cxnLst/>
            <a:rect l="l" t="t" r="r" b="b"/>
            <a:pathLst>
              <a:path w="1164590" h="436879">
                <a:moveTo>
                  <a:pt x="0" y="0"/>
                </a:moveTo>
                <a:lnTo>
                  <a:pt x="1164197" y="436524"/>
                </a:lnTo>
              </a:path>
            </a:pathLst>
          </a:custGeom>
          <a:ln w="9524">
            <a:solidFill>
              <a:srgbClr val="666666"/>
            </a:solidFill>
          </a:ln>
        </p:spPr>
        <p:txBody>
          <a:bodyPr wrap="square" lIns="0" tIns="0" rIns="0" bIns="0" rtlCol="0"/>
          <a:lstStyle/>
          <a:p>
            <a:endParaRPr/>
          </a:p>
        </p:txBody>
      </p:sp>
      <p:sp>
        <p:nvSpPr>
          <p:cNvPr id="115" name="object 115"/>
          <p:cNvSpPr/>
          <p:nvPr/>
        </p:nvSpPr>
        <p:spPr>
          <a:xfrm>
            <a:off x="8182537" y="4185191"/>
            <a:ext cx="46355" cy="30480"/>
          </a:xfrm>
          <a:custGeom>
            <a:avLst/>
            <a:gdLst/>
            <a:ahLst/>
            <a:cxnLst/>
            <a:rect l="l" t="t" r="r" b="b"/>
            <a:pathLst>
              <a:path w="46354" h="30479">
                <a:moveTo>
                  <a:pt x="45974" y="29899"/>
                </a:moveTo>
                <a:lnTo>
                  <a:pt x="0" y="29449"/>
                </a:lnTo>
                <a:lnTo>
                  <a:pt x="11024" y="0"/>
                </a:lnTo>
                <a:lnTo>
                  <a:pt x="45974" y="29899"/>
                </a:lnTo>
                <a:close/>
              </a:path>
            </a:pathLst>
          </a:custGeom>
          <a:solidFill>
            <a:srgbClr val="666666"/>
          </a:solidFill>
        </p:spPr>
        <p:txBody>
          <a:bodyPr wrap="square" lIns="0" tIns="0" rIns="0" bIns="0" rtlCol="0"/>
          <a:lstStyle/>
          <a:p>
            <a:endParaRPr/>
          </a:p>
        </p:txBody>
      </p:sp>
      <p:sp>
        <p:nvSpPr>
          <p:cNvPr id="116" name="object 116"/>
          <p:cNvSpPr/>
          <p:nvPr/>
        </p:nvSpPr>
        <p:spPr>
          <a:xfrm>
            <a:off x="8182537" y="4185191"/>
            <a:ext cx="46355" cy="30480"/>
          </a:xfrm>
          <a:custGeom>
            <a:avLst/>
            <a:gdLst/>
            <a:ahLst/>
            <a:cxnLst/>
            <a:rect l="l" t="t" r="r" b="b"/>
            <a:pathLst>
              <a:path w="46354" h="30479">
                <a:moveTo>
                  <a:pt x="0" y="29449"/>
                </a:moveTo>
                <a:lnTo>
                  <a:pt x="45974" y="29899"/>
                </a:lnTo>
                <a:lnTo>
                  <a:pt x="11024" y="0"/>
                </a:lnTo>
                <a:lnTo>
                  <a:pt x="0" y="29449"/>
                </a:lnTo>
                <a:close/>
              </a:path>
            </a:pathLst>
          </a:custGeom>
          <a:ln w="9524">
            <a:solidFill>
              <a:srgbClr val="666666"/>
            </a:solidFill>
          </a:ln>
        </p:spPr>
        <p:txBody>
          <a:bodyPr wrap="square" lIns="0" tIns="0" rIns="0" bIns="0" rtlCol="0"/>
          <a:lstStyle/>
          <a:p>
            <a:endParaRPr/>
          </a:p>
        </p:txBody>
      </p:sp>
      <p:sp>
        <p:nvSpPr>
          <p:cNvPr id="117" name="object 117"/>
          <p:cNvSpPr/>
          <p:nvPr/>
        </p:nvSpPr>
        <p:spPr>
          <a:xfrm>
            <a:off x="7023863" y="4240391"/>
            <a:ext cx="1164591" cy="445771"/>
          </a:xfrm>
          <a:custGeom>
            <a:avLst/>
            <a:gdLst/>
            <a:ahLst/>
            <a:cxnLst/>
            <a:rect l="l" t="t" r="r" b="b"/>
            <a:pathLst>
              <a:path w="1164590" h="445770">
                <a:moveTo>
                  <a:pt x="0" y="445199"/>
                </a:moveTo>
                <a:lnTo>
                  <a:pt x="1164322" y="0"/>
                </a:lnTo>
              </a:path>
            </a:pathLst>
          </a:custGeom>
          <a:ln w="9524">
            <a:solidFill>
              <a:srgbClr val="666666"/>
            </a:solidFill>
          </a:ln>
        </p:spPr>
        <p:txBody>
          <a:bodyPr wrap="square" lIns="0" tIns="0" rIns="0" bIns="0" rtlCol="0"/>
          <a:lstStyle/>
          <a:p>
            <a:endParaRPr/>
          </a:p>
        </p:txBody>
      </p:sp>
      <p:sp>
        <p:nvSpPr>
          <p:cNvPr id="118" name="object 118"/>
          <p:cNvSpPr/>
          <p:nvPr/>
        </p:nvSpPr>
        <p:spPr>
          <a:xfrm>
            <a:off x="8182561" y="4224941"/>
            <a:ext cx="46355" cy="30480"/>
          </a:xfrm>
          <a:custGeom>
            <a:avLst/>
            <a:gdLst/>
            <a:ahLst/>
            <a:cxnLst/>
            <a:rect l="l" t="t" r="r" b="b"/>
            <a:pathLst>
              <a:path w="46354" h="30479">
                <a:moveTo>
                  <a:pt x="11249" y="30149"/>
                </a:moveTo>
                <a:lnTo>
                  <a:pt x="0" y="749"/>
                </a:lnTo>
                <a:lnTo>
                  <a:pt x="45999" y="0"/>
                </a:lnTo>
                <a:lnTo>
                  <a:pt x="11249" y="30149"/>
                </a:lnTo>
                <a:close/>
              </a:path>
            </a:pathLst>
          </a:custGeom>
          <a:solidFill>
            <a:srgbClr val="666666"/>
          </a:solidFill>
        </p:spPr>
        <p:txBody>
          <a:bodyPr wrap="square" lIns="0" tIns="0" rIns="0" bIns="0" rtlCol="0"/>
          <a:lstStyle/>
          <a:p>
            <a:endParaRPr/>
          </a:p>
        </p:txBody>
      </p:sp>
      <p:sp>
        <p:nvSpPr>
          <p:cNvPr id="119" name="object 119"/>
          <p:cNvSpPr/>
          <p:nvPr/>
        </p:nvSpPr>
        <p:spPr>
          <a:xfrm>
            <a:off x="8182561" y="4224941"/>
            <a:ext cx="46355" cy="30480"/>
          </a:xfrm>
          <a:custGeom>
            <a:avLst/>
            <a:gdLst/>
            <a:ahLst/>
            <a:cxnLst/>
            <a:rect l="l" t="t" r="r" b="b"/>
            <a:pathLst>
              <a:path w="46354" h="30479">
                <a:moveTo>
                  <a:pt x="11249" y="30149"/>
                </a:moveTo>
                <a:lnTo>
                  <a:pt x="45999" y="0"/>
                </a:lnTo>
                <a:lnTo>
                  <a:pt x="0" y="749"/>
                </a:lnTo>
                <a:lnTo>
                  <a:pt x="11249" y="30149"/>
                </a:lnTo>
                <a:close/>
              </a:path>
            </a:pathLst>
          </a:custGeom>
          <a:ln w="9524">
            <a:solidFill>
              <a:srgbClr val="666666"/>
            </a:solidFill>
          </a:ln>
        </p:spPr>
        <p:txBody>
          <a:bodyPr wrap="square" lIns="0" tIns="0" rIns="0" bIns="0" rtlCol="0"/>
          <a:lstStyle/>
          <a:p>
            <a:endParaRPr/>
          </a:p>
        </p:txBody>
      </p:sp>
      <p:sp>
        <p:nvSpPr>
          <p:cNvPr id="120" name="object 120"/>
          <p:cNvSpPr/>
          <p:nvPr/>
        </p:nvSpPr>
        <p:spPr>
          <a:xfrm>
            <a:off x="7023865" y="3340743"/>
            <a:ext cx="1180465" cy="1344931"/>
          </a:xfrm>
          <a:custGeom>
            <a:avLst/>
            <a:gdLst/>
            <a:ahLst/>
            <a:cxnLst/>
            <a:rect l="l" t="t" r="r" b="b"/>
            <a:pathLst>
              <a:path w="1180465" h="1344929">
                <a:moveTo>
                  <a:pt x="0" y="1344847"/>
                </a:moveTo>
                <a:lnTo>
                  <a:pt x="1179997" y="0"/>
                </a:lnTo>
              </a:path>
            </a:pathLst>
          </a:custGeom>
          <a:ln w="9524">
            <a:solidFill>
              <a:srgbClr val="666666"/>
            </a:solidFill>
          </a:ln>
        </p:spPr>
        <p:txBody>
          <a:bodyPr wrap="square" lIns="0" tIns="0" rIns="0" bIns="0" rtlCol="0"/>
          <a:lstStyle/>
          <a:p>
            <a:endParaRPr/>
          </a:p>
        </p:txBody>
      </p:sp>
      <p:sp>
        <p:nvSpPr>
          <p:cNvPr id="121" name="object 121"/>
          <p:cNvSpPr/>
          <p:nvPr/>
        </p:nvSpPr>
        <p:spPr>
          <a:xfrm>
            <a:off x="8192036" y="3308243"/>
            <a:ext cx="40640" cy="43180"/>
          </a:xfrm>
          <a:custGeom>
            <a:avLst/>
            <a:gdLst/>
            <a:ahLst/>
            <a:cxnLst/>
            <a:rect l="l" t="t" r="r" b="b"/>
            <a:pathLst>
              <a:path w="40640" h="43179">
                <a:moveTo>
                  <a:pt x="23649" y="42874"/>
                </a:moveTo>
                <a:lnTo>
                  <a:pt x="0" y="22124"/>
                </a:lnTo>
                <a:lnTo>
                  <a:pt x="40349" y="0"/>
                </a:lnTo>
                <a:lnTo>
                  <a:pt x="23649" y="42874"/>
                </a:lnTo>
                <a:close/>
              </a:path>
            </a:pathLst>
          </a:custGeom>
          <a:solidFill>
            <a:srgbClr val="666666"/>
          </a:solidFill>
        </p:spPr>
        <p:txBody>
          <a:bodyPr wrap="square" lIns="0" tIns="0" rIns="0" bIns="0" rtlCol="0"/>
          <a:lstStyle/>
          <a:p>
            <a:endParaRPr/>
          </a:p>
        </p:txBody>
      </p:sp>
      <p:sp>
        <p:nvSpPr>
          <p:cNvPr id="122" name="object 122"/>
          <p:cNvSpPr/>
          <p:nvPr/>
        </p:nvSpPr>
        <p:spPr>
          <a:xfrm>
            <a:off x="8192036" y="3308243"/>
            <a:ext cx="40640" cy="43180"/>
          </a:xfrm>
          <a:custGeom>
            <a:avLst/>
            <a:gdLst/>
            <a:ahLst/>
            <a:cxnLst/>
            <a:rect l="l" t="t" r="r" b="b"/>
            <a:pathLst>
              <a:path w="40640" h="43179">
                <a:moveTo>
                  <a:pt x="23649" y="42874"/>
                </a:moveTo>
                <a:lnTo>
                  <a:pt x="40349" y="0"/>
                </a:lnTo>
                <a:lnTo>
                  <a:pt x="0" y="22124"/>
                </a:lnTo>
                <a:lnTo>
                  <a:pt x="23649" y="42874"/>
                </a:lnTo>
                <a:close/>
              </a:path>
            </a:pathLst>
          </a:custGeom>
          <a:ln w="9524">
            <a:solidFill>
              <a:srgbClr val="666666"/>
            </a:solidFill>
          </a:ln>
        </p:spPr>
        <p:txBody>
          <a:bodyPr wrap="square" lIns="0" tIns="0" rIns="0" bIns="0" rtlCol="0"/>
          <a:lstStyle/>
          <a:p>
            <a:endParaRPr/>
          </a:p>
        </p:txBody>
      </p:sp>
      <p:sp>
        <p:nvSpPr>
          <p:cNvPr id="123" name="object 123"/>
          <p:cNvSpPr/>
          <p:nvPr/>
        </p:nvSpPr>
        <p:spPr>
          <a:xfrm>
            <a:off x="7023863" y="2426138"/>
            <a:ext cx="1191260" cy="2259965"/>
          </a:xfrm>
          <a:custGeom>
            <a:avLst/>
            <a:gdLst/>
            <a:ahLst/>
            <a:cxnLst/>
            <a:rect l="l" t="t" r="r" b="b"/>
            <a:pathLst>
              <a:path w="1191259" h="2259965">
                <a:moveTo>
                  <a:pt x="0" y="2259452"/>
                </a:moveTo>
                <a:lnTo>
                  <a:pt x="1191047" y="0"/>
                </a:lnTo>
              </a:path>
            </a:pathLst>
          </a:custGeom>
          <a:ln w="9524">
            <a:solidFill>
              <a:srgbClr val="666666"/>
            </a:solidFill>
          </a:ln>
        </p:spPr>
        <p:txBody>
          <a:bodyPr wrap="square" lIns="0" tIns="0" rIns="0" bIns="0" rtlCol="0"/>
          <a:lstStyle/>
          <a:p>
            <a:endParaRPr/>
          </a:p>
        </p:txBody>
      </p:sp>
      <p:sp>
        <p:nvSpPr>
          <p:cNvPr id="124" name="object 124"/>
          <p:cNvSpPr/>
          <p:nvPr/>
        </p:nvSpPr>
        <p:spPr>
          <a:xfrm>
            <a:off x="8200987" y="2387900"/>
            <a:ext cx="34291" cy="45720"/>
          </a:xfrm>
          <a:custGeom>
            <a:avLst/>
            <a:gdLst/>
            <a:ahLst/>
            <a:cxnLst/>
            <a:rect l="l" t="t" r="r" b="b"/>
            <a:pathLst>
              <a:path w="34290" h="45719">
                <a:moveTo>
                  <a:pt x="27849" y="45574"/>
                </a:moveTo>
                <a:lnTo>
                  <a:pt x="0" y="30902"/>
                </a:lnTo>
                <a:lnTo>
                  <a:pt x="34074" y="0"/>
                </a:lnTo>
                <a:lnTo>
                  <a:pt x="27849" y="45574"/>
                </a:lnTo>
                <a:close/>
              </a:path>
            </a:pathLst>
          </a:custGeom>
          <a:solidFill>
            <a:srgbClr val="666666"/>
          </a:solidFill>
        </p:spPr>
        <p:txBody>
          <a:bodyPr wrap="square" lIns="0" tIns="0" rIns="0" bIns="0" rtlCol="0"/>
          <a:lstStyle/>
          <a:p>
            <a:endParaRPr/>
          </a:p>
        </p:txBody>
      </p:sp>
      <p:sp>
        <p:nvSpPr>
          <p:cNvPr id="125" name="object 125"/>
          <p:cNvSpPr/>
          <p:nvPr/>
        </p:nvSpPr>
        <p:spPr>
          <a:xfrm>
            <a:off x="8200985" y="2387900"/>
            <a:ext cx="34291" cy="45720"/>
          </a:xfrm>
          <a:custGeom>
            <a:avLst/>
            <a:gdLst/>
            <a:ahLst/>
            <a:cxnLst/>
            <a:rect l="l" t="t" r="r" b="b"/>
            <a:pathLst>
              <a:path w="34290" h="45719">
                <a:moveTo>
                  <a:pt x="27849" y="45574"/>
                </a:moveTo>
                <a:lnTo>
                  <a:pt x="34074" y="0"/>
                </a:lnTo>
                <a:lnTo>
                  <a:pt x="0" y="30902"/>
                </a:lnTo>
                <a:lnTo>
                  <a:pt x="27849" y="45574"/>
                </a:lnTo>
                <a:close/>
              </a:path>
            </a:pathLst>
          </a:custGeom>
          <a:ln w="9524">
            <a:solidFill>
              <a:srgbClr val="666666"/>
            </a:solidFill>
          </a:ln>
        </p:spPr>
        <p:txBody>
          <a:bodyPr wrap="square" lIns="0" tIns="0" rIns="0" bIns="0" rtlCol="0"/>
          <a:lstStyle/>
          <a:p>
            <a:endParaRPr/>
          </a:p>
        </p:txBody>
      </p:sp>
      <p:sp>
        <p:nvSpPr>
          <p:cNvPr id="126" name="object 126"/>
          <p:cNvSpPr/>
          <p:nvPr/>
        </p:nvSpPr>
        <p:spPr>
          <a:xfrm>
            <a:off x="2614674" y="2046785"/>
            <a:ext cx="658495" cy="658495"/>
          </a:xfrm>
          <a:custGeom>
            <a:avLst/>
            <a:gdLst/>
            <a:ahLst/>
            <a:cxnLst/>
            <a:rect l="l" t="t" r="r" b="b"/>
            <a:pathLst>
              <a:path w="658494"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F4CCCC"/>
          </a:solidFill>
        </p:spPr>
        <p:txBody>
          <a:bodyPr wrap="square" lIns="0" tIns="0" rIns="0" bIns="0" rtlCol="0"/>
          <a:lstStyle/>
          <a:p>
            <a:endParaRPr/>
          </a:p>
        </p:txBody>
      </p:sp>
      <p:sp>
        <p:nvSpPr>
          <p:cNvPr id="127" name="object 127"/>
          <p:cNvSpPr/>
          <p:nvPr/>
        </p:nvSpPr>
        <p:spPr>
          <a:xfrm>
            <a:off x="2614674" y="2046785"/>
            <a:ext cx="658495" cy="658495"/>
          </a:xfrm>
          <a:custGeom>
            <a:avLst/>
            <a:gdLst/>
            <a:ahLst/>
            <a:cxnLst/>
            <a:rect l="l" t="t" r="r" b="b"/>
            <a:pathLst>
              <a:path w="658494"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7"/>
                </a:lnTo>
                <a:lnTo>
                  <a:pt x="430747" y="16147"/>
                </a:lnTo>
                <a:lnTo>
                  <a:pt x="478151" y="35783"/>
                </a:lnTo>
                <a:lnTo>
                  <a:pt x="522047" y="62638"/>
                </a:lnTo>
                <a:lnTo>
                  <a:pt x="561551" y="96347"/>
                </a:lnTo>
                <a:lnTo>
                  <a:pt x="595260" y="135851"/>
                </a:lnTo>
                <a:lnTo>
                  <a:pt x="622115" y="179747"/>
                </a:lnTo>
                <a:lnTo>
                  <a:pt x="641751" y="227151"/>
                </a:lnTo>
                <a:lnTo>
                  <a:pt x="653800"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28" name="object 128"/>
          <p:cNvSpPr txBox="1"/>
          <p:nvPr/>
        </p:nvSpPr>
        <p:spPr>
          <a:xfrm>
            <a:off x="2816607" y="22157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1</a:t>
            </a:r>
            <a:endParaRPr baseline="-30092">
              <a:latin typeface="Courier New"/>
              <a:cs typeface="Courier New"/>
            </a:endParaRPr>
          </a:p>
        </p:txBody>
      </p:sp>
      <p:sp>
        <p:nvSpPr>
          <p:cNvPr id="129" name="object 129"/>
          <p:cNvSpPr/>
          <p:nvPr/>
        </p:nvSpPr>
        <p:spPr>
          <a:xfrm>
            <a:off x="2614674" y="2968970"/>
            <a:ext cx="658495" cy="658495"/>
          </a:xfrm>
          <a:custGeom>
            <a:avLst/>
            <a:gdLst/>
            <a:ahLst/>
            <a:cxnLst/>
            <a:rect l="l" t="t" r="r" b="b"/>
            <a:pathLst>
              <a:path w="658494"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F4CCCC"/>
          </a:solidFill>
        </p:spPr>
        <p:txBody>
          <a:bodyPr wrap="square" lIns="0" tIns="0" rIns="0" bIns="0" rtlCol="0"/>
          <a:lstStyle/>
          <a:p>
            <a:endParaRPr/>
          </a:p>
        </p:txBody>
      </p:sp>
      <p:sp>
        <p:nvSpPr>
          <p:cNvPr id="130" name="object 130"/>
          <p:cNvSpPr/>
          <p:nvPr/>
        </p:nvSpPr>
        <p:spPr>
          <a:xfrm>
            <a:off x="2614674" y="2968970"/>
            <a:ext cx="658495" cy="658495"/>
          </a:xfrm>
          <a:custGeom>
            <a:avLst/>
            <a:gdLst/>
            <a:ahLst/>
            <a:cxnLst/>
            <a:rect l="l" t="t" r="r" b="b"/>
            <a:pathLst>
              <a:path w="658494"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18" y="4099"/>
                </a:lnTo>
                <a:lnTo>
                  <a:pt x="430747" y="16152"/>
                </a:lnTo>
                <a:lnTo>
                  <a:pt x="478151" y="35791"/>
                </a:lnTo>
                <a:lnTo>
                  <a:pt x="522047" y="62646"/>
                </a:lnTo>
                <a:lnTo>
                  <a:pt x="561551" y="96349"/>
                </a:lnTo>
                <a:lnTo>
                  <a:pt x="595260" y="135859"/>
                </a:lnTo>
                <a:lnTo>
                  <a:pt x="622115" y="179760"/>
                </a:lnTo>
                <a:lnTo>
                  <a:pt x="641751" y="227168"/>
                </a:lnTo>
                <a:lnTo>
                  <a:pt x="653800"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31" name="object 131"/>
          <p:cNvSpPr txBox="1"/>
          <p:nvPr/>
        </p:nvSpPr>
        <p:spPr>
          <a:xfrm>
            <a:off x="2816607" y="3137977"/>
            <a:ext cx="254635" cy="289823"/>
          </a:xfrm>
          <a:prstGeom prst="rect">
            <a:avLst/>
          </a:prstGeom>
        </p:spPr>
        <p:txBody>
          <a:bodyPr vert="horz" wrap="square" lIns="0" tIns="12700" rIns="0" bIns="0" rtlCol="0">
            <a:spAutoFit/>
          </a:bodyPr>
          <a:lstStyle/>
          <a:p>
            <a:pPr marL="12700">
              <a:spcBef>
                <a:spcPts val="100"/>
              </a:spcBef>
            </a:pPr>
            <a:r>
              <a:rPr dirty="0">
                <a:latin typeface="Courier New"/>
                <a:cs typeface="Courier New"/>
              </a:rPr>
              <a:t>x</a:t>
            </a:r>
            <a:r>
              <a:rPr baseline="-30092" dirty="0">
                <a:latin typeface="Courier New"/>
                <a:cs typeface="Courier New"/>
              </a:rPr>
              <a:t>2</a:t>
            </a:r>
            <a:endParaRPr baseline="-30092">
              <a:latin typeface="Courier New"/>
              <a:cs typeface="Courier New"/>
            </a:endParaRPr>
          </a:p>
        </p:txBody>
      </p:sp>
      <p:sp>
        <p:nvSpPr>
          <p:cNvPr id="132" name="object 132"/>
          <p:cNvSpPr/>
          <p:nvPr/>
        </p:nvSpPr>
        <p:spPr>
          <a:xfrm>
            <a:off x="2614674" y="3891194"/>
            <a:ext cx="658495" cy="658495"/>
          </a:xfrm>
          <a:custGeom>
            <a:avLst/>
            <a:gdLst/>
            <a:ahLst/>
            <a:cxnLst/>
            <a:rect l="l" t="t" r="r" b="b"/>
            <a:pathLst>
              <a:path w="658494"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FFF2CC"/>
          </a:solidFill>
        </p:spPr>
        <p:txBody>
          <a:bodyPr wrap="square" lIns="0" tIns="0" rIns="0" bIns="0" rtlCol="0"/>
          <a:lstStyle/>
          <a:p>
            <a:endParaRPr/>
          </a:p>
        </p:txBody>
      </p:sp>
      <p:sp>
        <p:nvSpPr>
          <p:cNvPr id="133" name="object 133"/>
          <p:cNvSpPr/>
          <p:nvPr/>
        </p:nvSpPr>
        <p:spPr>
          <a:xfrm>
            <a:off x="2614674" y="3891194"/>
            <a:ext cx="658495" cy="658495"/>
          </a:xfrm>
          <a:custGeom>
            <a:avLst/>
            <a:gdLst/>
            <a:ahLst/>
            <a:cxnLst/>
            <a:rect l="l" t="t" r="r" b="b"/>
            <a:pathLst>
              <a:path w="658494"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18" y="4096"/>
                </a:lnTo>
                <a:lnTo>
                  <a:pt x="430747" y="16143"/>
                </a:lnTo>
                <a:lnTo>
                  <a:pt x="478151" y="35774"/>
                </a:lnTo>
                <a:lnTo>
                  <a:pt x="522047" y="62623"/>
                </a:lnTo>
                <a:lnTo>
                  <a:pt x="561551" y="96324"/>
                </a:lnTo>
                <a:lnTo>
                  <a:pt x="595260" y="135834"/>
                </a:lnTo>
                <a:lnTo>
                  <a:pt x="622115" y="179735"/>
                </a:lnTo>
                <a:lnTo>
                  <a:pt x="641751" y="227143"/>
                </a:lnTo>
                <a:lnTo>
                  <a:pt x="653800"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34" name="object 134"/>
          <p:cNvSpPr txBox="1"/>
          <p:nvPr/>
        </p:nvSpPr>
        <p:spPr>
          <a:xfrm>
            <a:off x="2800607" y="4060175"/>
            <a:ext cx="285751" cy="289823"/>
          </a:xfrm>
          <a:prstGeom prst="rect">
            <a:avLst/>
          </a:prstGeom>
        </p:spPr>
        <p:txBody>
          <a:bodyPr vert="horz" wrap="square" lIns="0" tIns="12700" rIns="0" bIns="0" rtlCol="0">
            <a:spAutoFit/>
          </a:bodyPr>
          <a:lstStyle/>
          <a:p>
            <a:pPr marL="12700">
              <a:spcBef>
                <a:spcPts val="100"/>
              </a:spcBef>
            </a:pPr>
            <a:r>
              <a:rPr spc="-5" dirty="0">
                <a:latin typeface="Arial"/>
                <a:cs typeface="Arial"/>
              </a:rPr>
              <a:t>+1</a:t>
            </a:r>
            <a:endParaRPr>
              <a:latin typeface="Arial"/>
              <a:cs typeface="Arial"/>
            </a:endParaRPr>
          </a:p>
        </p:txBody>
      </p:sp>
      <p:sp>
        <p:nvSpPr>
          <p:cNvPr id="135" name="object 135"/>
          <p:cNvSpPr/>
          <p:nvPr/>
        </p:nvSpPr>
        <p:spPr>
          <a:xfrm>
            <a:off x="2124074" y="2380083"/>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6" name="object 136"/>
          <p:cNvSpPr/>
          <p:nvPr/>
        </p:nvSpPr>
        <p:spPr>
          <a:xfrm>
            <a:off x="2557423" y="2364350"/>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37" name="object 137"/>
          <p:cNvSpPr/>
          <p:nvPr/>
        </p:nvSpPr>
        <p:spPr>
          <a:xfrm>
            <a:off x="2557423" y="2364350"/>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38" name="object 138"/>
          <p:cNvSpPr/>
          <p:nvPr/>
        </p:nvSpPr>
        <p:spPr>
          <a:xfrm>
            <a:off x="2124134" y="3306619"/>
            <a:ext cx="433705" cy="0"/>
          </a:xfrm>
          <a:custGeom>
            <a:avLst/>
            <a:gdLst/>
            <a:ahLst/>
            <a:cxnLst/>
            <a:rect l="l" t="t" r="r" b="b"/>
            <a:pathLst>
              <a:path w="433705">
                <a:moveTo>
                  <a:pt x="0" y="0"/>
                </a:moveTo>
                <a:lnTo>
                  <a:pt x="433349" y="0"/>
                </a:lnTo>
              </a:path>
            </a:pathLst>
          </a:custGeom>
          <a:ln w="9524">
            <a:solidFill>
              <a:srgbClr val="666666"/>
            </a:solidFill>
          </a:ln>
        </p:spPr>
        <p:txBody>
          <a:bodyPr wrap="square" lIns="0" tIns="0" rIns="0" bIns="0" rtlCol="0"/>
          <a:lstStyle/>
          <a:p>
            <a:endParaRPr/>
          </a:p>
        </p:txBody>
      </p:sp>
      <p:sp>
        <p:nvSpPr>
          <p:cNvPr id="139" name="object 139"/>
          <p:cNvSpPr/>
          <p:nvPr/>
        </p:nvSpPr>
        <p:spPr>
          <a:xfrm>
            <a:off x="2557483" y="3290894"/>
            <a:ext cx="43815" cy="31751"/>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a:p>
        </p:txBody>
      </p:sp>
      <p:sp>
        <p:nvSpPr>
          <p:cNvPr id="140" name="object 140"/>
          <p:cNvSpPr/>
          <p:nvPr/>
        </p:nvSpPr>
        <p:spPr>
          <a:xfrm>
            <a:off x="2557483" y="3290894"/>
            <a:ext cx="43815" cy="31751"/>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a:p>
        </p:txBody>
      </p:sp>
      <p:sp>
        <p:nvSpPr>
          <p:cNvPr id="141" name="object 141"/>
          <p:cNvSpPr txBox="1"/>
          <p:nvPr/>
        </p:nvSpPr>
        <p:spPr>
          <a:xfrm>
            <a:off x="3667735"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(1)</a:t>
            </a:r>
            <a:endParaRPr sz="1200">
              <a:latin typeface="Arial"/>
              <a:cs typeface="Arial"/>
            </a:endParaRPr>
          </a:p>
        </p:txBody>
      </p:sp>
      <p:sp>
        <p:nvSpPr>
          <p:cNvPr id="142" name="object 142"/>
          <p:cNvSpPr txBox="1"/>
          <p:nvPr/>
        </p:nvSpPr>
        <p:spPr>
          <a:xfrm>
            <a:off x="554338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(2)</a:t>
            </a:r>
            <a:endParaRPr sz="1200">
              <a:latin typeface="Arial"/>
              <a:cs typeface="Arial"/>
            </a:endParaRPr>
          </a:p>
        </p:txBody>
      </p:sp>
      <p:sp>
        <p:nvSpPr>
          <p:cNvPr id="143" name="object 143"/>
          <p:cNvSpPr txBox="1"/>
          <p:nvPr/>
        </p:nvSpPr>
        <p:spPr>
          <a:xfrm>
            <a:off x="7419026" y="1437232"/>
            <a:ext cx="4279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W</a:t>
            </a:r>
            <a:r>
              <a:rPr sz="1200" dirty="0">
                <a:latin typeface="Arial"/>
                <a:cs typeface="Arial"/>
              </a:rPr>
              <a:t>(3)</a:t>
            </a:r>
            <a:endParaRPr sz="1200">
              <a:latin typeface="Arial"/>
              <a:cs typeface="Arial"/>
            </a:endParaRPr>
          </a:p>
        </p:txBody>
      </p:sp>
      <p:sp>
        <p:nvSpPr>
          <p:cNvPr id="144" name="object 144"/>
          <p:cNvSpPr txBox="1"/>
          <p:nvPr/>
        </p:nvSpPr>
        <p:spPr>
          <a:xfrm>
            <a:off x="4649869" y="1057070"/>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(2)</a:t>
            </a:r>
            <a:endParaRPr sz="1200">
              <a:latin typeface="Arial"/>
              <a:cs typeface="Arial"/>
            </a:endParaRPr>
          </a:p>
        </p:txBody>
      </p:sp>
      <p:sp>
        <p:nvSpPr>
          <p:cNvPr id="145" name="object 145"/>
          <p:cNvSpPr txBox="1"/>
          <p:nvPr/>
        </p:nvSpPr>
        <p:spPr>
          <a:xfrm>
            <a:off x="6525509" y="1057157"/>
            <a:ext cx="339091" cy="289823"/>
          </a:xfrm>
          <a:prstGeom prst="rect">
            <a:avLst/>
          </a:prstGeom>
        </p:spPr>
        <p:txBody>
          <a:bodyPr vert="horz" wrap="square" lIns="0" tIns="12700" rIns="0" bIns="0" rtlCol="0">
            <a:spAutoFit/>
          </a:bodyPr>
          <a:lstStyle/>
          <a:p>
            <a:pPr marL="12700">
              <a:spcBef>
                <a:spcPts val="100"/>
              </a:spcBef>
            </a:pPr>
            <a:r>
              <a:rPr sz="2700" baseline="-21604" dirty="0">
                <a:latin typeface="Arial"/>
                <a:cs typeface="Arial"/>
              </a:rPr>
              <a:t>a</a:t>
            </a:r>
            <a:r>
              <a:rPr sz="1200" dirty="0">
                <a:latin typeface="Arial"/>
                <a:cs typeface="Arial"/>
              </a:rPr>
              <a:t>(3)</a:t>
            </a:r>
            <a:endParaRPr sz="1200">
              <a:latin typeface="Arial"/>
              <a:cs typeface="Arial"/>
            </a:endParaRPr>
          </a:p>
        </p:txBody>
      </p:sp>
      <p:sp>
        <p:nvSpPr>
          <p:cNvPr id="146" name="object 146"/>
          <p:cNvSpPr txBox="1"/>
          <p:nvPr/>
        </p:nvSpPr>
        <p:spPr>
          <a:xfrm>
            <a:off x="8401149" y="1057052"/>
            <a:ext cx="339091" cy="289823"/>
          </a:xfrm>
          <a:prstGeom prst="rect">
            <a:avLst/>
          </a:prstGeom>
        </p:spPr>
        <p:txBody>
          <a:bodyPr vert="horz" wrap="square" lIns="0" tIns="12700" rIns="0" bIns="0" rtlCol="0">
            <a:spAutoFit/>
          </a:bodyPr>
          <a:lstStyle/>
          <a:p>
            <a:pPr marL="12700">
              <a:spcBef>
                <a:spcPts val="100"/>
              </a:spcBef>
            </a:pPr>
            <a:r>
              <a:rPr sz="2700" baseline="-20061" dirty="0">
                <a:latin typeface="Arial"/>
                <a:cs typeface="Arial"/>
              </a:rPr>
              <a:t>a</a:t>
            </a:r>
            <a:r>
              <a:rPr sz="1200" dirty="0">
                <a:latin typeface="Arial"/>
                <a:cs typeface="Arial"/>
              </a:rPr>
              <a:t>(4)</a:t>
            </a:r>
            <a:endParaRPr sz="1200">
              <a:latin typeface="Arial"/>
              <a:cs typeface="Arial"/>
            </a:endParaRPr>
          </a:p>
        </p:txBody>
      </p:sp>
      <p:sp>
        <p:nvSpPr>
          <p:cNvPr id="147" name="object 147"/>
          <p:cNvSpPr txBox="1"/>
          <p:nvPr/>
        </p:nvSpPr>
        <p:spPr>
          <a:xfrm>
            <a:off x="9637884" y="2134683"/>
            <a:ext cx="371475" cy="1377428"/>
          </a:xfrm>
          <a:prstGeom prst="rect">
            <a:avLst/>
          </a:prstGeom>
          <a:solidFill>
            <a:srgbClr val="D8D1E8"/>
          </a:solidFill>
          <a:ln w="9524">
            <a:solidFill>
              <a:srgbClr val="666666"/>
            </a:solidFill>
          </a:ln>
        </p:spPr>
        <p:txBody>
          <a:bodyPr vert="horz" wrap="square" lIns="0" tIns="0" rIns="0" bIns="0" rtlCol="0">
            <a:spAutoFit/>
          </a:bodyPr>
          <a:lstStyle/>
          <a:p>
            <a:pPr>
              <a:lnSpc>
                <a:spcPct val="100000"/>
              </a:lnSpc>
            </a:pPr>
            <a:endParaRPr sz="2700">
              <a:latin typeface="Times New Roman"/>
              <a:cs typeface="Times New Roman"/>
            </a:endParaRPr>
          </a:p>
          <a:p>
            <a:pPr>
              <a:spcBef>
                <a:spcPts val="40"/>
              </a:spcBef>
            </a:pPr>
            <a:endParaRPr sz="3851">
              <a:latin typeface="Times New Roman"/>
              <a:cs typeface="Times New Roman"/>
            </a:endParaRPr>
          </a:p>
          <a:p>
            <a:pPr marL="109217"/>
            <a:r>
              <a:rPr sz="2400" dirty="0">
                <a:latin typeface="Arial"/>
                <a:cs typeface="Arial"/>
              </a:rPr>
              <a:t>ŷ</a:t>
            </a:r>
            <a:endParaRPr sz="2400">
              <a:latin typeface="Arial"/>
              <a:cs typeface="Arial"/>
            </a:endParaRPr>
          </a:p>
        </p:txBody>
      </p:sp>
      <p:sp>
        <p:nvSpPr>
          <p:cNvPr id="148" name="object 148"/>
          <p:cNvSpPr/>
          <p:nvPr/>
        </p:nvSpPr>
        <p:spPr>
          <a:xfrm>
            <a:off x="8241613" y="2046785"/>
            <a:ext cx="658495" cy="658495"/>
          </a:xfrm>
          <a:custGeom>
            <a:avLst/>
            <a:gdLst/>
            <a:ahLst/>
            <a:cxnLst/>
            <a:rect l="l" t="t" r="r" b="b"/>
            <a:pathLst>
              <a:path w="658495" h="658494">
                <a:moveTo>
                  <a:pt x="328949" y="657886"/>
                </a:move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close/>
              </a:path>
            </a:pathLst>
          </a:custGeom>
          <a:solidFill>
            <a:srgbClr val="D8E9D3"/>
          </a:solidFill>
        </p:spPr>
        <p:txBody>
          <a:bodyPr wrap="square" lIns="0" tIns="0" rIns="0" bIns="0" rtlCol="0"/>
          <a:lstStyle/>
          <a:p>
            <a:endParaRPr/>
          </a:p>
        </p:txBody>
      </p:sp>
      <p:sp>
        <p:nvSpPr>
          <p:cNvPr id="149" name="object 149"/>
          <p:cNvSpPr/>
          <p:nvPr/>
        </p:nvSpPr>
        <p:spPr>
          <a:xfrm>
            <a:off x="8241613" y="2046785"/>
            <a:ext cx="658495" cy="658495"/>
          </a:xfrm>
          <a:custGeom>
            <a:avLst/>
            <a:gdLst/>
            <a:ahLst/>
            <a:cxnLst/>
            <a:rect l="l" t="t" r="r" b="b"/>
            <a:pathLst>
              <a:path w="658495" h="658494">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7"/>
                </a:lnTo>
                <a:lnTo>
                  <a:pt x="430753" y="16147"/>
                </a:lnTo>
                <a:lnTo>
                  <a:pt x="478158" y="35783"/>
                </a:lnTo>
                <a:lnTo>
                  <a:pt x="522051" y="62638"/>
                </a:lnTo>
                <a:lnTo>
                  <a:pt x="561548" y="96347"/>
                </a:lnTo>
                <a:lnTo>
                  <a:pt x="595262" y="135851"/>
                </a:lnTo>
                <a:lnTo>
                  <a:pt x="622118" y="179747"/>
                </a:lnTo>
                <a:lnTo>
                  <a:pt x="641753" y="227151"/>
                </a:lnTo>
                <a:lnTo>
                  <a:pt x="653801" y="277179"/>
                </a:lnTo>
                <a:lnTo>
                  <a:pt x="657898" y="328949"/>
                </a:lnTo>
                <a:lnTo>
                  <a:pt x="654332" y="377556"/>
                </a:lnTo>
                <a:lnTo>
                  <a:pt x="643971" y="423948"/>
                </a:lnTo>
                <a:lnTo>
                  <a:pt x="627325" y="467618"/>
                </a:lnTo>
                <a:lnTo>
                  <a:pt x="604903" y="508056"/>
                </a:lnTo>
                <a:lnTo>
                  <a:pt x="577213" y="544754"/>
                </a:lnTo>
                <a:lnTo>
                  <a:pt x="544764" y="577201"/>
                </a:lnTo>
                <a:lnTo>
                  <a:pt x="508066" y="604891"/>
                </a:lnTo>
                <a:lnTo>
                  <a:pt x="467626" y="627313"/>
                </a:lnTo>
                <a:lnTo>
                  <a:pt x="423954" y="643958"/>
                </a:lnTo>
                <a:lnTo>
                  <a:pt x="377559" y="654319"/>
                </a:lnTo>
                <a:lnTo>
                  <a:pt x="328949" y="657886"/>
                </a:lnTo>
                <a:lnTo>
                  <a:pt x="280339" y="654319"/>
                </a:lnTo>
                <a:lnTo>
                  <a:pt x="233944" y="643958"/>
                </a:lnTo>
                <a:lnTo>
                  <a:pt x="190272" y="627313"/>
                </a:lnTo>
                <a:lnTo>
                  <a:pt x="149832" y="604891"/>
                </a:lnTo>
                <a:lnTo>
                  <a:pt x="113134" y="577201"/>
                </a:lnTo>
                <a:lnTo>
                  <a:pt x="80685" y="544754"/>
                </a:lnTo>
                <a:lnTo>
                  <a:pt x="52995" y="508056"/>
                </a:lnTo>
                <a:lnTo>
                  <a:pt x="30573" y="467618"/>
                </a:lnTo>
                <a:lnTo>
                  <a:pt x="13927" y="423948"/>
                </a:lnTo>
                <a:lnTo>
                  <a:pt x="3566" y="377556"/>
                </a:lnTo>
                <a:lnTo>
                  <a:pt x="0" y="328949"/>
                </a:lnTo>
                <a:close/>
              </a:path>
            </a:pathLst>
          </a:custGeom>
          <a:ln w="9524">
            <a:solidFill>
              <a:srgbClr val="666666"/>
            </a:solidFill>
          </a:ln>
        </p:spPr>
        <p:txBody>
          <a:bodyPr wrap="square" lIns="0" tIns="0" rIns="0" bIns="0" rtlCol="0"/>
          <a:lstStyle/>
          <a:p>
            <a:endParaRPr/>
          </a:p>
        </p:txBody>
      </p:sp>
      <p:sp>
        <p:nvSpPr>
          <p:cNvPr id="150" name="object 150"/>
          <p:cNvSpPr txBox="1"/>
          <p:nvPr/>
        </p:nvSpPr>
        <p:spPr>
          <a:xfrm>
            <a:off x="8410987" y="22511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1" name="object 151"/>
          <p:cNvSpPr/>
          <p:nvPr/>
        </p:nvSpPr>
        <p:spPr>
          <a:xfrm>
            <a:off x="8241613" y="2968970"/>
            <a:ext cx="658495" cy="658495"/>
          </a:xfrm>
          <a:custGeom>
            <a:avLst/>
            <a:gdLst/>
            <a:ahLst/>
            <a:cxnLst/>
            <a:rect l="l" t="t" r="r" b="b"/>
            <a:pathLst>
              <a:path w="658495" h="658495">
                <a:moveTo>
                  <a:pt x="328949" y="657923"/>
                </a:move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close/>
              </a:path>
            </a:pathLst>
          </a:custGeom>
          <a:solidFill>
            <a:srgbClr val="D8E9D3"/>
          </a:solidFill>
        </p:spPr>
        <p:txBody>
          <a:bodyPr wrap="square" lIns="0" tIns="0" rIns="0" bIns="0" rtlCol="0"/>
          <a:lstStyle/>
          <a:p>
            <a:endParaRPr/>
          </a:p>
        </p:txBody>
      </p:sp>
      <p:sp>
        <p:nvSpPr>
          <p:cNvPr id="152" name="object 152"/>
          <p:cNvSpPr/>
          <p:nvPr/>
        </p:nvSpPr>
        <p:spPr>
          <a:xfrm>
            <a:off x="8241613" y="2968970"/>
            <a:ext cx="658495" cy="658495"/>
          </a:xfrm>
          <a:custGeom>
            <a:avLst/>
            <a:gdLst/>
            <a:ahLst/>
            <a:cxnLst/>
            <a:rect l="l" t="t" r="r" b="b"/>
            <a:pathLst>
              <a:path w="658495" h="658495">
                <a:moveTo>
                  <a:pt x="0" y="328974"/>
                </a:moveTo>
                <a:lnTo>
                  <a:pt x="3566" y="280363"/>
                </a:lnTo>
                <a:lnTo>
                  <a:pt x="13927" y="233966"/>
                </a:lnTo>
                <a:lnTo>
                  <a:pt x="30573" y="190292"/>
                </a:lnTo>
                <a:lnTo>
                  <a:pt x="52995" y="149850"/>
                </a:lnTo>
                <a:lnTo>
                  <a:pt x="80685" y="113148"/>
                </a:lnTo>
                <a:lnTo>
                  <a:pt x="113134" y="80696"/>
                </a:lnTo>
                <a:lnTo>
                  <a:pt x="149832" y="53003"/>
                </a:lnTo>
                <a:lnTo>
                  <a:pt x="190272" y="30577"/>
                </a:lnTo>
                <a:lnTo>
                  <a:pt x="233944" y="13929"/>
                </a:lnTo>
                <a:lnTo>
                  <a:pt x="280339" y="3567"/>
                </a:lnTo>
                <a:lnTo>
                  <a:pt x="328949" y="0"/>
                </a:lnTo>
                <a:lnTo>
                  <a:pt x="380722" y="4099"/>
                </a:lnTo>
                <a:lnTo>
                  <a:pt x="430753" y="16152"/>
                </a:lnTo>
                <a:lnTo>
                  <a:pt x="478158" y="35791"/>
                </a:lnTo>
                <a:lnTo>
                  <a:pt x="522051" y="62646"/>
                </a:lnTo>
                <a:lnTo>
                  <a:pt x="561548" y="96349"/>
                </a:lnTo>
                <a:lnTo>
                  <a:pt x="595262" y="135859"/>
                </a:lnTo>
                <a:lnTo>
                  <a:pt x="622118" y="179760"/>
                </a:lnTo>
                <a:lnTo>
                  <a:pt x="641753" y="227168"/>
                </a:lnTo>
                <a:lnTo>
                  <a:pt x="653801" y="277200"/>
                </a:lnTo>
                <a:lnTo>
                  <a:pt x="657898" y="328974"/>
                </a:lnTo>
                <a:lnTo>
                  <a:pt x="654332" y="377578"/>
                </a:lnTo>
                <a:lnTo>
                  <a:pt x="643971" y="423970"/>
                </a:lnTo>
                <a:lnTo>
                  <a:pt x="627325" y="467640"/>
                </a:lnTo>
                <a:lnTo>
                  <a:pt x="604903" y="508080"/>
                </a:lnTo>
                <a:lnTo>
                  <a:pt x="577213" y="544779"/>
                </a:lnTo>
                <a:lnTo>
                  <a:pt x="544764" y="577229"/>
                </a:lnTo>
                <a:lnTo>
                  <a:pt x="508066" y="604921"/>
                </a:lnTo>
                <a:lnTo>
                  <a:pt x="467626" y="627346"/>
                </a:lnTo>
                <a:lnTo>
                  <a:pt x="423954" y="643994"/>
                </a:lnTo>
                <a:lnTo>
                  <a:pt x="377559" y="654356"/>
                </a:lnTo>
                <a:lnTo>
                  <a:pt x="328949" y="657923"/>
                </a:lnTo>
                <a:lnTo>
                  <a:pt x="280339" y="654356"/>
                </a:lnTo>
                <a:lnTo>
                  <a:pt x="233944" y="643994"/>
                </a:lnTo>
                <a:lnTo>
                  <a:pt x="190272" y="627346"/>
                </a:lnTo>
                <a:lnTo>
                  <a:pt x="149832" y="604921"/>
                </a:lnTo>
                <a:lnTo>
                  <a:pt x="113134" y="577229"/>
                </a:lnTo>
                <a:lnTo>
                  <a:pt x="80685" y="544779"/>
                </a:lnTo>
                <a:lnTo>
                  <a:pt x="52995" y="508080"/>
                </a:lnTo>
                <a:lnTo>
                  <a:pt x="30573" y="467640"/>
                </a:lnTo>
                <a:lnTo>
                  <a:pt x="13927" y="423970"/>
                </a:lnTo>
                <a:lnTo>
                  <a:pt x="3566" y="377578"/>
                </a:lnTo>
                <a:lnTo>
                  <a:pt x="0" y="328974"/>
                </a:lnTo>
                <a:close/>
              </a:path>
            </a:pathLst>
          </a:custGeom>
          <a:ln w="9524">
            <a:solidFill>
              <a:srgbClr val="666666"/>
            </a:solidFill>
          </a:ln>
        </p:spPr>
        <p:txBody>
          <a:bodyPr wrap="square" lIns="0" tIns="0" rIns="0" bIns="0" rtlCol="0"/>
          <a:lstStyle/>
          <a:p>
            <a:endParaRPr/>
          </a:p>
        </p:txBody>
      </p:sp>
      <p:sp>
        <p:nvSpPr>
          <p:cNvPr id="153" name="object 153"/>
          <p:cNvSpPr txBox="1"/>
          <p:nvPr/>
        </p:nvSpPr>
        <p:spPr>
          <a:xfrm>
            <a:off x="8410987" y="3173346"/>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4" name="object 154"/>
          <p:cNvSpPr/>
          <p:nvPr/>
        </p:nvSpPr>
        <p:spPr>
          <a:xfrm>
            <a:off x="8241613" y="3891194"/>
            <a:ext cx="658495" cy="658495"/>
          </a:xfrm>
          <a:custGeom>
            <a:avLst/>
            <a:gdLst/>
            <a:ahLst/>
            <a:cxnLst/>
            <a:rect l="l" t="t" r="r" b="b"/>
            <a:pathLst>
              <a:path w="658495" h="658495">
                <a:moveTo>
                  <a:pt x="328949" y="657873"/>
                </a:move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close/>
              </a:path>
            </a:pathLst>
          </a:custGeom>
          <a:solidFill>
            <a:srgbClr val="D8E9D3"/>
          </a:solidFill>
        </p:spPr>
        <p:txBody>
          <a:bodyPr wrap="square" lIns="0" tIns="0" rIns="0" bIns="0" rtlCol="0"/>
          <a:lstStyle/>
          <a:p>
            <a:endParaRPr/>
          </a:p>
        </p:txBody>
      </p:sp>
      <p:sp>
        <p:nvSpPr>
          <p:cNvPr id="155" name="object 155"/>
          <p:cNvSpPr/>
          <p:nvPr/>
        </p:nvSpPr>
        <p:spPr>
          <a:xfrm>
            <a:off x="8241613" y="3891194"/>
            <a:ext cx="658495" cy="658495"/>
          </a:xfrm>
          <a:custGeom>
            <a:avLst/>
            <a:gdLst/>
            <a:ahLst/>
            <a:cxnLst/>
            <a:rect l="l" t="t" r="r" b="b"/>
            <a:pathLst>
              <a:path w="658495" h="658495">
                <a:moveTo>
                  <a:pt x="0" y="328949"/>
                </a:moveTo>
                <a:lnTo>
                  <a:pt x="3566" y="280339"/>
                </a:lnTo>
                <a:lnTo>
                  <a:pt x="13927" y="233944"/>
                </a:lnTo>
                <a:lnTo>
                  <a:pt x="30573" y="190272"/>
                </a:lnTo>
                <a:lnTo>
                  <a:pt x="52995" y="149832"/>
                </a:lnTo>
                <a:lnTo>
                  <a:pt x="80685" y="113134"/>
                </a:lnTo>
                <a:lnTo>
                  <a:pt x="113134" y="80685"/>
                </a:lnTo>
                <a:lnTo>
                  <a:pt x="149832" y="52995"/>
                </a:lnTo>
                <a:lnTo>
                  <a:pt x="190272" y="30573"/>
                </a:lnTo>
                <a:lnTo>
                  <a:pt x="233944" y="13927"/>
                </a:lnTo>
                <a:lnTo>
                  <a:pt x="280339" y="3566"/>
                </a:lnTo>
                <a:lnTo>
                  <a:pt x="328949" y="0"/>
                </a:lnTo>
                <a:lnTo>
                  <a:pt x="380722" y="4096"/>
                </a:lnTo>
                <a:lnTo>
                  <a:pt x="430753" y="16143"/>
                </a:lnTo>
                <a:lnTo>
                  <a:pt x="478158" y="35774"/>
                </a:lnTo>
                <a:lnTo>
                  <a:pt x="522051" y="62623"/>
                </a:lnTo>
                <a:lnTo>
                  <a:pt x="561548" y="96324"/>
                </a:lnTo>
                <a:lnTo>
                  <a:pt x="595262" y="135834"/>
                </a:lnTo>
                <a:lnTo>
                  <a:pt x="622118" y="179735"/>
                </a:lnTo>
                <a:lnTo>
                  <a:pt x="641753" y="227143"/>
                </a:lnTo>
                <a:lnTo>
                  <a:pt x="653801" y="277175"/>
                </a:lnTo>
                <a:lnTo>
                  <a:pt x="657898" y="328949"/>
                </a:lnTo>
                <a:lnTo>
                  <a:pt x="654332" y="377553"/>
                </a:lnTo>
                <a:lnTo>
                  <a:pt x="643971" y="423943"/>
                </a:lnTo>
                <a:lnTo>
                  <a:pt x="627325" y="467611"/>
                </a:lnTo>
                <a:lnTo>
                  <a:pt x="604903" y="508047"/>
                </a:lnTo>
                <a:lnTo>
                  <a:pt x="577213" y="544743"/>
                </a:lnTo>
                <a:lnTo>
                  <a:pt x="544764" y="577190"/>
                </a:lnTo>
                <a:lnTo>
                  <a:pt x="508066" y="604879"/>
                </a:lnTo>
                <a:lnTo>
                  <a:pt x="467626" y="627300"/>
                </a:lnTo>
                <a:lnTo>
                  <a:pt x="423954" y="643946"/>
                </a:lnTo>
                <a:lnTo>
                  <a:pt x="377559" y="654307"/>
                </a:lnTo>
                <a:lnTo>
                  <a:pt x="328949" y="657873"/>
                </a:lnTo>
                <a:lnTo>
                  <a:pt x="280339" y="654307"/>
                </a:lnTo>
                <a:lnTo>
                  <a:pt x="233944" y="643946"/>
                </a:lnTo>
                <a:lnTo>
                  <a:pt x="190272" y="627300"/>
                </a:lnTo>
                <a:lnTo>
                  <a:pt x="149832" y="604879"/>
                </a:lnTo>
                <a:lnTo>
                  <a:pt x="113134" y="577190"/>
                </a:lnTo>
                <a:lnTo>
                  <a:pt x="80685" y="544743"/>
                </a:lnTo>
                <a:lnTo>
                  <a:pt x="52995" y="508047"/>
                </a:lnTo>
                <a:lnTo>
                  <a:pt x="30573" y="467611"/>
                </a:lnTo>
                <a:lnTo>
                  <a:pt x="13927" y="423943"/>
                </a:lnTo>
                <a:lnTo>
                  <a:pt x="3566" y="377553"/>
                </a:lnTo>
                <a:lnTo>
                  <a:pt x="0" y="328949"/>
                </a:lnTo>
                <a:close/>
              </a:path>
            </a:pathLst>
          </a:custGeom>
          <a:ln w="9524">
            <a:solidFill>
              <a:srgbClr val="666666"/>
            </a:solidFill>
          </a:ln>
        </p:spPr>
        <p:txBody>
          <a:bodyPr wrap="square" lIns="0" tIns="0" rIns="0" bIns="0" rtlCol="0"/>
          <a:lstStyle/>
          <a:p>
            <a:endParaRPr/>
          </a:p>
        </p:txBody>
      </p:sp>
      <p:sp>
        <p:nvSpPr>
          <p:cNvPr id="156" name="object 156"/>
          <p:cNvSpPr txBox="1"/>
          <p:nvPr/>
        </p:nvSpPr>
        <p:spPr>
          <a:xfrm>
            <a:off x="8410987" y="4095545"/>
            <a:ext cx="2921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SM</a:t>
            </a:r>
            <a:endParaRPr sz="1400">
              <a:latin typeface="Arial"/>
              <a:cs typeface="Arial"/>
            </a:endParaRPr>
          </a:p>
        </p:txBody>
      </p:sp>
      <p:sp>
        <p:nvSpPr>
          <p:cNvPr id="157" name="object 157"/>
          <p:cNvSpPr/>
          <p:nvPr/>
        </p:nvSpPr>
        <p:spPr>
          <a:xfrm>
            <a:off x="8899512" y="2375732"/>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58" name="object 158"/>
          <p:cNvSpPr/>
          <p:nvPr/>
        </p:nvSpPr>
        <p:spPr>
          <a:xfrm>
            <a:off x="9332861" y="2360001"/>
            <a:ext cx="43815" cy="31751"/>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59" name="object 159"/>
          <p:cNvSpPr/>
          <p:nvPr/>
        </p:nvSpPr>
        <p:spPr>
          <a:xfrm>
            <a:off x="9332861" y="2360001"/>
            <a:ext cx="43815" cy="31751"/>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60" name="object 160"/>
          <p:cNvSpPr/>
          <p:nvPr/>
        </p:nvSpPr>
        <p:spPr>
          <a:xfrm>
            <a:off x="8899561" y="3302293"/>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1" name="object 161"/>
          <p:cNvSpPr/>
          <p:nvPr/>
        </p:nvSpPr>
        <p:spPr>
          <a:xfrm>
            <a:off x="9332910" y="3286543"/>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2" name="object 162"/>
          <p:cNvSpPr/>
          <p:nvPr/>
        </p:nvSpPr>
        <p:spPr>
          <a:xfrm>
            <a:off x="9332910" y="3286543"/>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3" name="object 163"/>
          <p:cNvSpPr/>
          <p:nvPr/>
        </p:nvSpPr>
        <p:spPr>
          <a:xfrm>
            <a:off x="8899561" y="4220141"/>
            <a:ext cx="433705" cy="0"/>
          </a:xfrm>
          <a:custGeom>
            <a:avLst/>
            <a:gdLst/>
            <a:ahLst/>
            <a:cxnLst/>
            <a:rect l="l" t="t" r="r" b="b"/>
            <a:pathLst>
              <a:path w="433704">
                <a:moveTo>
                  <a:pt x="0" y="0"/>
                </a:moveTo>
                <a:lnTo>
                  <a:pt x="433349" y="0"/>
                </a:lnTo>
              </a:path>
            </a:pathLst>
          </a:custGeom>
          <a:ln w="9524">
            <a:solidFill>
              <a:srgbClr val="666666"/>
            </a:solidFill>
          </a:ln>
        </p:spPr>
        <p:txBody>
          <a:bodyPr wrap="square" lIns="0" tIns="0" rIns="0" bIns="0" rtlCol="0"/>
          <a:lstStyle/>
          <a:p>
            <a:endParaRPr/>
          </a:p>
        </p:txBody>
      </p:sp>
      <p:sp>
        <p:nvSpPr>
          <p:cNvPr id="164" name="object 164"/>
          <p:cNvSpPr/>
          <p:nvPr/>
        </p:nvSpPr>
        <p:spPr>
          <a:xfrm>
            <a:off x="9332910" y="4204391"/>
            <a:ext cx="43815" cy="31751"/>
          </a:xfrm>
          <a:custGeom>
            <a:avLst/>
            <a:gdLst/>
            <a:ahLst/>
            <a:cxnLst/>
            <a:rect l="l" t="t" r="r" b="b"/>
            <a:pathLst>
              <a:path w="43815" h="31750">
                <a:moveTo>
                  <a:pt x="0" y="31474"/>
                </a:moveTo>
                <a:lnTo>
                  <a:pt x="0" y="0"/>
                </a:lnTo>
                <a:lnTo>
                  <a:pt x="43224" y="15749"/>
                </a:lnTo>
                <a:lnTo>
                  <a:pt x="0" y="31474"/>
                </a:lnTo>
                <a:close/>
              </a:path>
            </a:pathLst>
          </a:custGeom>
          <a:solidFill>
            <a:srgbClr val="666666"/>
          </a:solidFill>
        </p:spPr>
        <p:txBody>
          <a:bodyPr wrap="square" lIns="0" tIns="0" rIns="0" bIns="0" rtlCol="0"/>
          <a:lstStyle/>
          <a:p>
            <a:endParaRPr/>
          </a:p>
        </p:txBody>
      </p:sp>
      <p:sp>
        <p:nvSpPr>
          <p:cNvPr id="165" name="object 165"/>
          <p:cNvSpPr/>
          <p:nvPr/>
        </p:nvSpPr>
        <p:spPr>
          <a:xfrm>
            <a:off x="9332910" y="4204391"/>
            <a:ext cx="43815" cy="31751"/>
          </a:xfrm>
          <a:custGeom>
            <a:avLst/>
            <a:gdLst/>
            <a:ahLst/>
            <a:cxnLst/>
            <a:rect l="l" t="t" r="r" b="b"/>
            <a:pathLst>
              <a:path w="43815" h="31750">
                <a:moveTo>
                  <a:pt x="0" y="31474"/>
                </a:moveTo>
                <a:lnTo>
                  <a:pt x="43224" y="15749"/>
                </a:lnTo>
                <a:lnTo>
                  <a:pt x="0" y="0"/>
                </a:lnTo>
                <a:lnTo>
                  <a:pt x="0" y="31474"/>
                </a:lnTo>
                <a:close/>
              </a:path>
            </a:pathLst>
          </a:custGeom>
          <a:ln w="9524">
            <a:solidFill>
              <a:srgbClr val="666666"/>
            </a:solidFill>
          </a:ln>
        </p:spPr>
        <p:txBody>
          <a:bodyPr wrap="square" lIns="0" tIns="0" rIns="0" bIns="0" rtlCol="0"/>
          <a:lstStyle/>
          <a:p>
            <a:endParaRPr/>
          </a:p>
        </p:txBody>
      </p:sp>
      <p:sp>
        <p:nvSpPr>
          <p:cNvPr id="166" name="object 166"/>
          <p:cNvSpPr txBox="1">
            <a:spLocks noGrp="1"/>
          </p:cNvSpPr>
          <p:nvPr>
            <p:ph type="title"/>
          </p:nvPr>
        </p:nvSpPr>
        <p:spPr>
          <a:xfrm>
            <a:off x="2468272" y="452151"/>
            <a:ext cx="3313429" cy="345223"/>
          </a:xfrm>
          <a:prstGeom prst="rect">
            <a:avLst/>
          </a:prstGeom>
        </p:spPr>
        <p:txBody>
          <a:bodyPr vert="horz" wrap="square" lIns="0" tIns="12700" rIns="0" bIns="0" rtlCol="0" anchor="ctr">
            <a:spAutoFit/>
          </a:bodyPr>
          <a:lstStyle/>
          <a:p>
            <a:pPr marL="12700">
              <a:spcBef>
                <a:spcPts val="100"/>
              </a:spcBef>
            </a:pPr>
            <a:r>
              <a:rPr sz="2400" spc="255" dirty="0">
                <a:solidFill>
                  <a:srgbClr val="000000"/>
                </a:solidFill>
              </a:rPr>
              <a:t>Forward</a:t>
            </a:r>
            <a:r>
              <a:rPr sz="2400" spc="51" dirty="0">
                <a:solidFill>
                  <a:srgbClr val="000000"/>
                </a:solidFill>
              </a:rPr>
              <a:t> </a:t>
            </a:r>
            <a:r>
              <a:rPr sz="2400" spc="251" dirty="0">
                <a:solidFill>
                  <a:srgbClr val="000000"/>
                </a:solidFill>
              </a:rPr>
              <a:t>Propagation</a:t>
            </a:r>
            <a:endParaRPr sz="2400"/>
          </a:p>
        </p:txBody>
      </p:sp>
      <p:sp>
        <p:nvSpPr>
          <p:cNvPr id="167" name="object 167"/>
          <p:cNvSpPr txBox="1"/>
          <p:nvPr/>
        </p:nvSpPr>
        <p:spPr>
          <a:xfrm>
            <a:off x="2866571" y="5772297"/>
            <a:ext cx="7170420" cy="289823"/>
          </a:xfrm>
          <a:prstGeom prst="rect">
            <a:avLst/>
          </a:prstGeom>
        </p:spPr>
        <p:txBody>
          <a:bodyPr vert="horz" wrap="square" lIns="0" tIns="12700" rIns="0" bIns="0" rtlCol="0">
            <a:spAutoFit/>
          </a:bodyPr>
          <a:lstStyle/>
          <a:p>
            <a:pPr marL="12700">
              <a:spcBef>
                <a:spcPts val="100"/>
              </a:spcBef>
            </a:pPr>
            <a:r>
              <a:rPr spc="251" dirty="0">
                <a:solidFill>
                  <a:srgbClr val="CC0000"/>
                </a:solidFill>
                <a:latin typeface="Calibri"/>
                <a:cs typeface="Calibri"/>
              </a:rPr>
              <a:t>We</a:t>
            </a:r>
            <a:r>
              <a:rPr spc="75" dirty="0">
                <a:solidFill>
                  <a:srgbClr val="CC0000"/>
                </a:solidFill>
                <a:latin typeface="Calibri"/>
                <a:cs typeface="Calibri"/>
              </a:rPr>
              <a:t> </a:t>
            </a:r>
            <a:r>
              <a:rPr spc="200" dirty="0">
                <a:solidFill>
                  <a:srgbClr val="CC0000"/>
                </a:solidFill>
                <a:latin typeface="Calibri"/>
                <a:cs typeface="Calibri"/>
              </a:rPr>
              <a:t>then</a:t>
            </a:r>
            <a:r>
              <a:rPr spc="75" dirty="0">
                <a:solidFill>
                  <a:srgbClr val="CC0000"/>
                </a:solidFill>
                <a:latin typeface="Calibri"/>
                <a:cs typeface="Calibri"/>
              </a:rPr>
              <a:t> </a:t>
            </a:r>
            <a:r>
              <a:rPr spc="251" dirty="0">
                <a:solidFill>
                  <a:srgbClr val="CC0000"/>
                </a:solidFill>
                <a:latin typeface="Calibri"/>
                <a:cs typeface="Calibri"/>
              </a:rPr>
              <a:t>make</a:t>
            </a:r>
            <a:r>
              <a:rPr spc="75" dirty="0">
                <a:solidFill>
                  <a:srgbClr val="CC0000"/>
                </a:solidFill>
                <a:latin typeface="Calibri"/>
                <a:cs typeface="Calibri"/>
              </a:rPr>
              <a:t> </a:t>
            </a:r>
            <a:r>
              <a:rPr spc="175" dirty="0">
                <a:solidFill>
                  <a:srgbClr val="CC0000"/>
                </a:solidFill>
                <a:latin typeface="Calibri"/>
                <a:cs typeface="Calibri"/>
              </a:rPr>
              <a:t>our</a:t>
            </a:r>
            <a:r>
              <a:rPr spc="75" dirty="0">
                <a:solidFill>
                  <a:srgbClr val="CC0000"/>
                </a:solidFill>
                <a:latin typeface="Calibri"/>
                <a:cs typeface="Calibri"/>
              </a:rPr>
              <a:t> </a:t>
            </a:r>
            <a:r>
              <a:rPr spc="180" dirty="0">
                <a:solidFill>
                  <a:srgbClr val="CC0000"/>
                </a:solidFill>
                <a:latin typeface="Calibri"/>
                <a:cs typeface="Calibri"/>
              </a:rPr>
              <a:t>prediction</a:t>
            </a:r>
            <a:r>
              <a:rPr spc="75" dirty="0">
                <a:solidFill>
                  <a:srgbClr val="CC0000"/>
                </a:solidFill>
                <a:latin typeface="Calibri"/>
                <a:cs typeface="Calibri"/>
              </a:rPr>
              <a:t> </a:t>
            </a:r>
            <a:r>
              <a:rPr spc="225" dirty="0">
                <a:solidFill>
                  <a:srgbClr val="CC0000"/>
                </a:solidFill>
                <a:latin typeface="Calibri"/>
                <a:cs typeface="Calibri"/>
              </a:rPr>
              <a:t>based</a:t>
            </a:r>
            <a:r>
              <a:rPr spc="75" dirty="0">
                <a:solidFill>
                  <a:srgbClr val="CC0000"/>
                </a:solidFill>
                <a:latin typeface="Calibri"/>
                <a:cs typeface="Calibri"/>
              </a:rPr>
              <a:t> </a:t>
            </a:r>
            <a:r>
              <a:rPr spc="215" dirty="0">
                <a:solidFill>
                  <a:srgbClr val="CC0000"/>
                </a:solidFill>
                <a:latin typeface="Calibri"/>
                <a:cs typeface="Calibri"/>
              </a:rPr>
              <a:t>on</a:t>
            </a:r>
            <a:r>
              <a:rPr spc="75" dirty="0">
                <a:solidFill>
                  <a:srgbClr val="CC0000"/>
                </a:solidFill>
                <a:latin typeface="Calibri"/>
                <a:cs typeface="Calibri"/>
              </a:rPr>
              <a:t> </a:t>
            </a:r>
            <a:r>
              <a:rPr spc="185" dirty="0">
                <a:solidFill>
                  <a:srgbClr val="CC0000"/>
                </a:solidFill>
                <a:latin typeface="Calibri"/>
                <a:cs typeface="Calibri"/>
              </a:rPr>
              <a:t>the</a:t>
            </a:r>
            <a:r>
              <a:rPr spc="75" dirty="0">
                <a:solidFill>
                  <a:srgbClr val="CC0000"/>
                </a:solidFill>
                <a:latin typeface="Calibri"/>
                <a:cs typeface="Calibri"/>
              </a:rPr>
              <a:t> </a:t>
            </a:r>
            <a:r>
              <a:rPr spc="135" dirty="0">
                <a:solidFill>
                  <a:srgbClr val="CC0000"/>
                </a:solidFill>
                <a:latin typeface="Calibri"/>
                <a:cs typeface="Calibri"/>
              </a:rPr>
              <a:t>final</a:t>
            </a:r>
            <a:r>
              <a:rPr spc="75" dirty="0">
                <a:solidFill>
                  <a:srgbClr val="CC0000"/>
                </a:solidFill>
                <a:latin typeface="Calibri"/>
                <a:cs typeface="Calibri"/>
              </a:rPr>
              <a:t> </a:t>
            </a:r>
            <a:r>
              <a:rPr spc="131" dirty="0">
                <a:solidFill>
                  <a:srgbClr val="CC0000"/>
                </a:solidFill>
                <a:latin typeface="Calibri"/>
                <a:cs typeface="Calibri"/>
              </a:rPr>
              <a:t>layer’s</a:t>
            </a:r>
            <a:r>
              <a:rPr spc="75" dirty="0">
                <a:solidFill>
                  <a:srgbClr val="CC0000"/>
                </a:solidFill>
                <a:latin typeface="Calibri"/>
                <a:cs typeface="Calibri"/>
              </a:rPr>
              <a:t> </a:t>
            </a:r>
            <a:r>
              <a:rPr spc="200" dirty="0">
                <a:solidFill>
                  <a:srgbClr val="CC0000"/>
                </a:solidFill>
                <a:latin typeface="Calibri"/>
                <a:cs typeface="Calibri"/>
              </a:rPr>
              <a:t>output</a:t>
            </a:r>
            <a:endParaRPr>
              <a:latin typeface="Calibri"/>
              <a:cs typeface="Calibri"/>
            </a:endParaRPr>
          </a:p>
        </p:txBody>
      </p:sp>
      <p:sp>
        <p:nvSpPr>
          <p:cNvPr id="168" name="object 168"/>
          <p:cNvSpPr/>
          <p:nvPr/>
        </p:nvSpPr>
        <p:spPr>
          <a:xfrm>
            <a:off x="7971262" y="4556791"/>
            <a:ext cx="1644015" cy="1206500"/>
          </a:xfrm>
          <a:custGeom>
            <a:avLst/>
            <a:gdLst/>
            <a:ahLst/>
            <a:cxnLst/>
            <a:rect l="l" t="t" r="r" b="b"/>
            <a:pathLst>
              <a:path w="1644015" h="1206500">
                <a:moveTo>
                  <a:pt x="0" y="1205897"/>
                </a:moveTo>
                <a:lnTo>
                  <a:pt x="53265" y="1176642"/>
                </a:lnTo>
                <a:lnTo>
                  <a:pt x="121751" y="1140298"/>
                </a:lnTo>
                <a:lnTo>
                  <a:pt x="160907" y="1119766"/>
                </a:lnTo>
                <a:lnTo>
                  <a:pt x="202915" y="1097821"/>
                </a:lnTo>
                <a:lnTo>
                  <a:pt x="247456" y="1074581"/>
                </a:lnTo>
                <a:lnTo>
                  <a:pt x="294214" y="1050167"/>
                </a:lnTo>
                <a:lnTo>
                  <a:pt x="342869" y="1024697"/>
                </a:lnTo>
                <a:lnTo>
                  <a:pt x="393105" y="998291"/>
                </a:lnTo>
                <a:lnTo>
                  <a:pt x="444604" y="971069"/>
                </a:lnTo>
                <a:lnTo>
                  <a:pt x="497047" y="943150"/>
                </a:lnTo>
                <a:lnTo>
                  <a:pt x="550117" y="914653"/>
                </a:lnTo>
                <a:lnTo>
                  <a:pt x="603496" y="885699"/>
                </a:lnTo>
                <a:lnTo>
                  <a:pt x="656867" y="856406"/>
                </a:lnTo>
                <a:lnTo>
                  <a:pt x="709911" y="826894"/>
                </a:lnTo>
                <a:lnTo>
                  <a:pt x="762310" y="797283"/>
                </a:lnTo>
                <a:lnTo>
                  <a:pt x="813748" y="767692"/>
                </a:lnTo>
                <a:lnTo>
                  <a:pt x="863905" y="738240"/>
                </a:lnTo>
                <a:lnTo>
                  <a:pt x="912465" y="709047"/>
                </a:lnTo>
                <a:lnTo>
                  <a:pt x="959109" y="680232"/>
                </a:lnTo>
                <a:lnTo>
                  <a:pt x="1003519" y="651916"/>
                </a:lnTo>
                <a:lnTo>
                  <a:pt x="1045379" y="624217"/>
                </a:lnTo>
                <a:lnTo>
                  <a:pt x="1084369" y="597254"/>
                </a:lnTo>
                <a:lnTo>
                  <a:pt x="1120172" y="571148"/>
                </a:lnTo>
                <a:lnTo>
                  <a:pt x="1162192" y="538301"/>
                </a:lnTo>
                <a:lnTo>
                  <a:pt x="1202980" y="504021"/>
                </a:lnTo>
                <a:lnTo>
                  <a:pt x="1242517" y="468554"/>
                </a:lnTo>
                <a:lnTo>
                  <a:pt x="1280784" y="432148"/>
                </a:lnTo>
                <a:lnTo>
                  <a:pt x="1317762" y="395052"/>
                </a:lnTo>
                <a:lnTo>
                  <a:pt x="1353434" y="357512"/>
                </a:lnTo>
                <a:lnTo>
                  <a:pt x="1387779" y="319777"/>
                </a:lnTo>
                <a:lnTo>
                  <a:pt x="1420780" y="282094"/>
                </a:lnTo>
                <a:lnTo>
                  <a:pt x="1452417" y="244710"/>
                </a:lnTo>
                <a:lnTo>
                  <a:pt x="1482672" y="207874"/>
                </a:lnTo>
                <a:lnTo>
                  <a:pt x="1518525" y="162959"/>
                </a:lnTo>
                <a:lnTo>
                  <a:pt x="1552149" y="119774"/>
                </a:lnTo>
                <a:lnTo>
                  <a:pt x="1583510" y="78802"/>
                </a:lnTo>
                <a:lnTo>
                  <a:pt x="1612571" y="40524"/>
                </a:lnTo>
                <a:lnTo>
                  <a:pt x="1619476" y="31422"/>
                </a:lnTo>
                <a:lnTo>
                  <a:pt x="1626237" y="22531"/>
                </a:lnTo>
                <a:lnTo>
                  <a:pt x="1632853" y="13855"/>
                </a:lnTo>
                <a:lnTo>
                  <a:pt x="1639321" y="5399"/>
                </a:lnTo>
                <a:lnTo>
                  <a:pt x="1643471" y="0"/>
                </a:lnTo>
              </a:path>
            </a:pathLst>
          </a:custGeom>
          <a:ln w="28574">
            <a:solidFill>
              <a:srgbClr val="CC0000"/>
            </a:solidFill>
          </a:ln>
        </p:spPr>
        <p:txBody>
          <a:bodyPr wrap="square" lIns="0" tIns="0" rIns="0" bIns="0" rtlCol="0"/>
          <a:lstStyle/>
          <a:p>
            <a:endParaRPr/>
          </a:p>
        </p:txBody>
      </p:sp>
      <p:sp>
        <p:nvSpPr>
          <p:cNvPr id="169" name="object 169"/>
          <p:cNvSpPr/>
          <p:nvPr/>
        </p:nvSpPr>
        <p:spPr>
          <a:xfrm>
            <a:off x="9555247" y="4498879"/>
            <a:ext cx="109149" cy="117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412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29192" y="5718589"/>
            <a:ext cx="1534160" cy="137795"/>
          </a:xfrm>
          <a:custGeom>
            <a:avLst/>
            <a:gdLst/>
            <a:ahLst/>
            <a:cxnLst/>
            <a:rect l="l" t="t" r="r" b="b"/>
            <a:pathLst>
              <a:path w="1534160" h="137795">
                <a:moveTo>
                  <a:pt x="0" y="0"/>
                </a:moveTo>
                <a:lnTo>
                  <a:pt x="1533596" y="0"/>
                </a:lnTo>
                <a:lnTo>
                  <a:pt x="1533596" y="137699"/>
                </a:lnTo>
                <a:lnTo>
                  <a:pt x="0" y="137699"/>
                </a:lnTo>
                <a:lnTo>
                  <a:pt x="0" y="0"/>
                </a:lnTo>
                <a:close/>
              </a:path>
            </a:pathLst>
          </a:custGeom>
          <a:solidFill>
            <a:srgbClr val="4DCDC3"/>
          </a:solidFill>
        </p:spPr>
        <p:txBody>
          <a:bodyPr wrap="square" lIns="0" tIns="0" rIns="0" bIns="0" rtlCol="0"/>
          <a:lstStyle/>
          <a:p>
            <a:endParaRPr/>
          </a:p>
        </p:txBody>
      </p:sp>
      <p:sp>
        <p:nvSpPr>
          <p:cNvPr id="3" name="object 3"/>
          <p:cNvSpPr/>
          <p:nvPr/>
        </p:nvSpPr>
        <p:spPr>
          <a:xfrm>
            <a:off x="1523997" y="6720287"/>
            <a:ext cx="9144000" cy="137795"/>
          </a:xfrm>
          <a:custGeom>
            <a:avLst/>
            <a:gdLst/>
            <a:ahLst/>
            <a:cxnLst/>
            <a:rect l="l" t="t" r="r" b="b"/>
            <a:pathLst>
              <a:path w="9144000" h="137795">
                <a:moveTo>
                  <a:pt x="0" y="0"/>
                </a:moveTo>
                <a:lnTo>
                  <a:pt x="9143985" y="0"/>
                </a:lnTo>
                <a:lnTo>
                  <a:pt x="9143985" y="137699"/>
                </a:lnTo>
                <a:lnTo>
                  <a:pt x="0" y="137699"/>
                </a:lnTo>
                <a:lnTo>
                  <a:pt x="0" y="0"/>
                </a:lnTo>
                <a:close/>
              </a:path>
            </a:pathLst>
          </a:custGeom>
          <a:solidFill>
            <a:srgbClr val="C6F464"/>
          </a:solidFill>
        </p:spPr>
        <p:txBody>
          <a:bodyPr wrap="square" lIns="0" tIns="0" rIns="0" bIns="0" rtlCol="0"/>
          <a:lstStyle/>
          <a:p>
            <a:endParaRPr/>
          </a:p>
        </p:txBody>
      </p:sp>
      <p:sp>
        <p:nvSpPr>
          <p:cNvPr id="4" name="object 4"/>
          <p:cNvSpPr txBox="1"/>
          <p:nvPr/>
        </p:nvSpPr>
        <p:spPr>
          <a:xfrm>
            <a:off x="5310282" y="6112141"/>
            <a:ext cx="1571625" cy="289823"/>
          </a:xfrm>
          <a:prstGeom prst="rect">
            <a:avLst/>
          </a:prstGeom>
        </p:spPr>
        <p:txBody>
          <a:bodyPr vert="horz" wrap="square" lIns="0" tIns="12700" rIns="0" bIns="0" rtlCol="0">
            <a:spAutoFit/>
          </a:bodyPr>
          <a:lstStyle/>
          <a:p>
            <a:pPr marL="12700">
              <a:spcBef>
                <a:spcPts val="100"/>
              </a:spcBef>
            </a:pPr>
            <a:r>
              <a:rPr spc="255" dirty="0">
                <a:solidFill>
                  <a:srgbClr val="728397"/>
                </a:solidFill>
                <a:latin typeface="Calibri"/>
                <a:cs typeface="Calibri"/>
              </a:rPr>
              <a:t>Page </a:t>
            </a:r>
            <a:r>
              <a:rPr spc="175" dirty="0">
                <a:solidFill>
                  <a:srgbClr val="728397"/>
                </a:solidFill>
                <a:latin typeface="Calibri"/>
                <a:cs typeface="Calibri"/>
              </a:rPr>
              <a:t>of</a:t>
            </a:r>
            <a:r>
              <a:rPr spc="-160" dirty="0">
                <a:solidFill>
                  <a:srgbClr val="728397"/>
                </a:solidFill>
                <a:latin typeface="Calibri"/>
                <a:cs typeface="Calibri"/>
              </a:rPr>
              <a:t> </a:t>
            </a:r>
            <a:r>
              <a:rPr spc="191" dirty="0">
                <a:solidFill>
                  <a:srgbClr val="728397"/>
                </a:solidFill>
                <a:latin typeface="Calibri"/>
                <a:cs typeface="Calibri"/>
              </a:rPr>
              <a:t>Math</a:t>
            </a:r>
            <a:endParaRPr>
              <a:latin typeface="Calibri"/>
              <a:cs typeface="Calibri"/>
            </a:endParaRPr>
          </a:p>
        </p:txBody>
      </p:sp>
      <p:sp>
        <p:nvSpPr>
          <p:cNvPr id="5" name="object 5"/>
          <p:cNvSpPr txBox="1">
            <a:spLocks noGrp="1"/>
          </p:cNvSpPr>
          <p:nvPr>
            <p:ph type="title"/>
          </p:nvPr>
        </p:nvSpPr>
        <p:spPr>
          <a:xfrm>
            <a:off x="2105532" y="1428219"/>
            <a:ext cx="3328035" cy="511422"/>
          </a:xfrm>
          <a:prstGeom prst="rect">
            <a:avLst/>
          </a:prstGeom>
        </p:spPr>
        <p:txBody>
          <a:bodyPr vert="horz" wrap="square" lIns="0" tIns="12700" rIns="0" bIns="0" rtlCol="0" anchor="ctr">
            <a:spAutoFit/>
          </a:bodyPr>
          <a:lstStyle/>
          <a:p>
            <a:pPr marL="12700">
              <a:spcBef>
                <a:spcPts val="100"/>
              </a:spcBef>
            </a:pPr>
            <a:r>
              <a:rPr sz="5400" spc="-7" baseline="-20833" dirty="0">
                <a:solidFill>
                  <a:srgbClr val="000000"/>
                </a:solidFill>
                <a:latin typeface="Arial"/>
                <a:cs typeface="Arial"/>
              </a:rPr>
              <a:t>z</a:t>
            </a:r>
            <a:r>
              <a:rPr sz="2400" spc="-5" dirty="0">
                <a:solidFill>
                  <a:srgbClr val="000000"/>
                </a:solidFill>
                <a:latin typeface="Arial"/>
                <a:cs typeface="Arial"/>
              </a:rPr>
              <a:t>(2) </a:t>
            </a:r>
            <a:r>
              <a:rPr sz="5400" baseline="-20833" dirty="0">
                <a:solidFill>
                  <a:srgbClr val="000000"/>
                </a:solidFill>
                <a:latin typeface="Arial"/>
                <a:cs typeface="Arial"/>
              </a:rPr>
              <a:t>= </a:t>
            </a:r>
            <a:r>
              <a:rPr sz="5400" spc="-7" baseline="-20833" dirty="0">
                <a:solidFill>
                  <a:srgbClr val="000000"/>
                </a:solidFill>
                <a:latin typeface="Arial"/>
                <a:cs typeface="Arial"/>
              </a:rPr>
              <a:t>W</a:t>
            </a:r>
            <a:r>
              <a:rPr sz="2400" spc="-5" dirty="0">
                <a:solidFill>
                  <a:srgbClr val="000000"/>
                </a:solidFill>
                <a:latin typeface="Arial"/>
                <a:cs typeface="Arial"/>
              </a:rPr>
              <a:t>(1)</a:t>
            </a:r>
            <a:r>
              <a:rPr sz="5400" spc="-7" baseline="-20833" dirty="0">
                <a:solidFill>
                  <a:srgbClr val="000000"/>
                </a:solidFill>
                <a:latin typeface="Arial"/>
                <a:cs typeface="Arial"/>
              </a:rPr>
              <a:t>x </a:t>
            </a:r>
            <a:r>
              <a:rPr sz="5400" baseline="-20833" dirty="0">
                <a:solidFill>
                  <a:srgbClr val="000000"/>
                </a:solidFill>
                <a:latin typeface="Arial"/>
                <a:cs typeface="Arial"/>
              </a:rPr>
              <a:t>+</a:t>
            </a:r>
            <a:r>
              <a:rPr sz="5400" spc="-112" baseline="-20833" dirty="0">
                <a:solidFill>
                  <a:srgbClr val="000000"/>
                </a:solidFill>
                <a:latin typeface="Arial"/>
                <a:cs typeface="Arial"/>
              </a:rPr>
              <a:t> </a:t>
            </a:r>
            <a:r>
              <a:rPr sz="5400" spc="-7" baseline="-20833" dirty="0">
                <a:solidFill>
                  <a:srgbClr val="000000"/>
                </a:solidFill>
                <a:latin typeface="Arial"/>
                <a:cs typeface="Arial"/>
              </a:rPr>
              <a:t>b</a:t>
            </a:r>
            <a:r>
              <a:rPr sz="2400" spc="-5" dirty="0">
                <a:solidFill>
                  <a:srgbClr val="000000"/>
                </a:solidFill>
                <a:latin typeface="Arial"/>
                <a:cs typeface="Arial"/>
              </a:rPr>
              <a:t>(1)</a:t>
            </a:r>
            <a:endParaRPr sz="2400">
              <a:latin typeface="Arial"/>
              <a:cs typeface="Arial"/>
            </a:endParaRPr>
          </a:p>
        </p:txBody>
      </p:sp>
      <p:sp>
        <p:nvSpPr>
          <p:cNvPr id="6" name="object 6"/>
          <p:cNvSpPr txBox="1"/>
          <p:nvPr/>
        </p:nvSpPr>
        <p:spPr>
          <a:xfrm>
            <a:off x="2105533" y="2492284"/>
            <a:ext cx="3726815" cy="566822"/>
          </a:xfrm>
          <a:prstGeom prst="rect">
            <a:avLst/>
          </a:prstGeom>
        </p:spPr>
        <p:txBody>
          <a:bodyPr vert="horz" wrap="square" lIns="0" tIns="12700" rIns="0" bIns="0" rtlCol="0">
            <a:spAutoFit/>
          </a:bodyPr>
          <a:lstStyle/>
          <a:p>
            <a:pPr marL="12700">
              <a:spcBef>
                <a:spcPts val="100"/>
              </a:spcBef>
            </a:pPr>
            <a:r>
              <a:rPr sz="5400" spc="-7" baseline="-20833" dirty="0">
                <a:latin typeface="Arial"/>
                <a:cs typeface="Arial"/>
              </a:rPr>
              <a:t>z</a:t>
            </a:r>
            <a:r>
              <a:rPr sz="2400" spc="-5" dirty="0">
                <a:latin typeface="Arial"/>
                <a:cs typeface="Arial"/>
              </a:rPr>
              <a:t>(3) </a:t>
            </a:r>
            <a:r>
              <a:rPr sz="5400" baseline="-20833" dirty="0">
                <a:latin typeface="Arial"/>
                <a:cs typeface="Arial"/>
              </a:rPr>
              <a:t>= </a:t>
            </a:r>
            <a:r>
              <a:rPr sz="5400" spc="-7" baseline="-20833" dirty="0">
                <a:latin typeface="Arial"/>
                <a:cs typeface="Arial"/>
              </a:rPr>
              <a:t>W</a:t>
            </a:r>
            <a:r>
              <a:rPr sz="2400" spc="-5" dirty="0">
                <a:latin typeface="Arial"/>
                <a:cs typeface="Arial"/>
              </a:rPr>
              <a:t>(2)</a:t>
            </a:r>
            <a:r>
              <a:rPr sz="5400" spc="-7" baseline="-20833" dirty="0">
                <a:latin typeface="Arial"/>
                <a:cs typeface="Arial"/>
              </a:rPr>
              <a:t>a</a:t>
            </a:r>
            <a:r>
              <a:rPr sz="2400" spc="-5" dirty="0">
                <a:latin typeface="Arial"/>
                <a:cs typeface="Arial"/>
              </a:rPr>
              <a:t>(2) </a:t>
            </a:r>
            <a:r>
              <a:rPr sz="5400" baseline="-20833" dirty="0">
                <a:latin typeface="Arial"/>
                <a:cs typeface="Arial"/>
              </a:rPr>
              <a:t>+</a:t>
            </a:r>
            <a:r>
              <a:rPr sz="5400" spc="-104" baseline="-20833" dirty="0">
                <a:latin typeface="Arial"/>
                <a:cs typeface="Arial"/>
              </a:rPr>
              <a:t> </a:t>
            </a:r>
            <a:r>
              <a:rPr sz="5400" spc="-7" baseline="-20833" dirty="0">
                <a:latin typeface="Arial"/>
                <a:cs typeface="Arial"/>
              </a:rPr>
              <a:t>b</a:t>
            </a:r>
            <a:r>
              <a:rPr sz="2400" spc="-5" dirty="0">
                <a:latin typeface="Arial"/>
                <a:cs typeface="Arial"/>
              </a:rPr>
              <a:t>(2)</a:t>
            </a:r>
            <a:endParaRPr sz="2400">
              <a:latin typeface="Arial"/>
              <a:cs typeface="Arial"/>
            </a:endParaRPr>
          </a:p>
        </p:txBody>
      </p:sp>
      <p:sp>
        <p:nvSpPr>
          <p:cNvPr id="7" name="object 7"/>
          <p:cNvSpPr txBox="1"/>
          <p:nvPr/>
        </p:nvSpPr>
        <p:spPr>
          <a:xfrm>
            <a:off x="2105533" y="3587656"/>
            <a:ext cx="3726815" cy="566822"/>
          </a:xfrm>
          <a:prstGeom prst="rect">
            <a:avLst/>
          </a:prstGeom>
        </p:spPr>
        <p:txBody>
          <a:bodyPr vert="horz" wrap="square" lIns="0" tIns="12700" rIns="0" bIns="0" rtlCol="0">
            <a:spAutoFit/>
          </a:bodyPr>
          <a:lstStyle/>
          <a:p>
            <a:pPr marL="12700">
              <a:spcBef>
                <a:spcPts val="100"/>
              </a:spcBef>
            </a:pPr>
            <a:r>
              <a:rPr sz="5400" spc="-7" baseline="-20833" dirty="0">
                <a:latin typeface="Arial"/>
                <a:cs typeface="Arial"/>
              </a:rPr>
              <a:t>z</a:t>
            </a:r>
            <a:r>
              <a:rPr sz="2400" spc="-5" dirty="0">
                <a:latin typeface="Arial"/>
                <a:cs typeface="Arial"/>
              </a:rPr>
              <a:t>(4) </a:t>
            </a:r>
            <a:r>
              <a:rPr sz="5400" baseline="-20833" dirty="0">
                <a:latin typeface="Arial"/>
                <a:cs typeface="Arial"/>
              </a:rPr>
              <a:t>= </a:t>
            </a:r>
            <a:r>
              <a:rPr sz="5400" spc="-7" baseline="-20833" dirty="0">
                <a:latin typeface="Arial"/>
                <a:cs typeface="Arial"/>
              </a:rPr>
              <a:t>W</a:t>
            </a:r>
            <a:r>
              <a:rPr sz="2400" spc="-5" dirty="0">
                <a:latin typeface="Arial"/>
                <a:cs typeface="Arial"/>
              </a:rPr>
              <a:t>(3)</a:t>
            </a:r>
            <a:r>
              <a:rPr sz="5400" spc="-7" baseline="-20833" dirty="0">
                <a:latin typeface="Arial"/>
                <a:cs typeface="Arial"/>
              </a:rPr>
              <a:t>a</a:t>
            </a:r>
            <a:r>
              <a:rPr sz="2400" spc="-5" dirty="0">
                <a:latin typeface="Arial"/>
                <a:cs typeface="Arial"/>
              </a:rPr>
              <a:t>(3) </a:t>
            </a:r>
            <a:r>
              <a:rPr sz="5400" baseline="-20833" dirty="0">
                <a:latin typeface="Arial"/>
                <a:cs typeface="Arial"/>
              </a:rPr>
              <a:t>+</a:t>
            </a:r>
            <a:r>
              <a:rPr sz="5400" spc="-104" baseline="-20833" dirty="0">
                <a:latin typeface="Arial"/>
                <a:cs typeface="Arial"/>
              </a:rPr>
              <a:t> </a:t>
            </a:r>
            <a:r>
              <a:rPr sz="5400" spc="-7" baseline="-20833" dirty="0">
                <a:latin typeface="Arial"/>
                <a:cs typeface="Arial"/>
              </a:rPr>
              <a:t>b</a:t>
            </a:r>
            <a:r>
              <a:rPr sz="2400" spc="-5" dirty="0">
                <a:latin typeface="Arial"/>
                <a:cs typeface="Arial"/>
              </a:rPr>
              <a:t>(3)</a:t>
            </a:r>
            <a:endParaRPr sz="2400">
              <a:latin typeface="Arial"/>
              <a:cs typeface="Arial"/>
            </a:endParaRPr>
          </a:p>
        </p:txBody>
      </p:sp>
      <p:sp>
        <p:nvSpPr>
          <p:cNvPr id="8" name="object 8"/>
          <p:cNvSpPr txBox="1"/>
          <p:nvPr/>
        </p:nvSpPr>
        <p:spPr>
          <a:xfrm>
            <a:off x="6441716" y="1396911"/>
            <a:ext cx="2361565" cy="566822"/>
          </a:xfrm>
          <a:prstGeom prst="rect">
            <a:avLst/>
          </a:prstGeom>
        </p:spPr>
        <p:txBody>
          <a:bodyPr vert="horz" wrap="square" lIns="0" tIns="12700" rIns="0" bIns="0" rtlCol="0">
            <a:spAutoFit/>
          </a:bodyPr>
          <a:lstStyle/>
          <a:p>
            <a:pPr marL="12700">
              <a:spcBef>
                <a:spcPts val="100"/>
              </a:spcBef>
            </a:pPr>
            <a:r>
              <a:rPr sz="5400" spc="-7" baseline="-20833" dirty="0">
                <a:latin typeface="Arial"/>
                <a:cs typeface="Arial"/>
              </a:rPr>
              <a:t>a</a:t>
            </a:r>
            <a:r>
              <a:rPr sz="2400" spc="-5" dirty="0">
                <a:latin typeface="Arial"/>
                <a:cs typeface="Arial"/>
              </a:rPr>
              <a:t>(2) </a:t>
            </a:r>
            <a:r>
              <a:rPr sz="5400" baseline="-20833" dirty="0">
                <a:latin typeface="Arial"/>
                <a:cs typeface="Arial"/>
              </a:rPr>
              <a:t>=</a:t>
            </a:r>
            <a:r>
              <a:rPr sz="5400" spc="-104" baseline="-20833" dirty="0">
                <a:latin typeface="Arial"/>
                <a:cs typeface="Arial"/>
              </a:rPr>
              <a:t> </a:t>
            </a:r>
            <a:r>
              <a:rPr sz="5400" spc="-7" baseline="-20833" dirty="0">
                <a:latin typeface="Arial"/>
                <a:cs typeface="Arial"/>
              </a:rPr>
              <a:t>σ(z</a:t>
            </a:r>
            <a:r>
              <a:rPr sz="2400" spc="-5" dirty="0">
                <a:latin typeface="Arial"/>
                <a:cs typeface="Arial"/>
              </a:rPr>
              <a:t>(2)</a:t>
            </a:r>
            <a:r>
              <a:rPr sz="5400" spc="-7" baseline="-20833" dirty="0">
                <a:latin typeface="Arial"/>
                <a:cs typeface="Arial"/>
              </a:rPr>
              <a:t>)</a:t>
            </a:r>
            <a:endParaRPr sz="5400" baseline="-20833">
              <a:latin typeface="Arial"/>
              <a:cs typeface="Arial"/>
            </a:endParaRPr>
          </a:p>
        </p:txBody>
      </p:sp>
      <p:sp>
        <p:nvSpPr>
          <p:cNvPr id="9" name="object 9"/>
          <p:cNvSpPr txBox="1"/>
          <p:nvPr/>
        </p:nvSpPr>
        <p:spPr>
          <a:xfrm>
            <a:off x="6441716" y="2492284"/>
            <a:ext cx="2361565" cy="566822"/>
          </a:xfrm>
          <a:prstGeom prst="rect">
            <a:avLst/>
          </a:prstGeom>
        </p:spPr>
        <p:txBody>
          <a:bodyPr vert="horz" wrap="square" lIns="0" tIns="12700" rIns="0" bIns="0" rtlCol="0">
            <a:spAutoFit/>
          </a:bodyPr>
          <a:lstStyle/>
          <a:p>
            <a:pPr marL="12700">
              <a:spcBef>
                <a:spcPts val="100"/>
              </a:spcBef>
            </a:pPr>
            <a:r>
              <a:rPr sz="5400" spc="-7" baseline="-20833" dirty="0">
                <a:latin typeface="Arial"/>
                <a:cs typeface="Arial"/>
              </a:rPr>
              <a:t>a</a:t>
            </a:r>
            <a:r>
              <a:rPr sz="2400" spc="-5" dirty="0">
                <a:latin typeface="Arial"/>
                <a:cs typeface="Arial"/>
              </a:rPr>
              <a:t>(3) </a:t>
            </a:r>
            <a:r>
              <a:rPr sz="5400" baseline="-20833" dirty="0">
                <a:latin typeface="Arial"/>
                <a:cs typeface="Arial"/>
              </a:rPr>
              <a:t>=</a:t>
            </a:r>
            <a:r>
              <a:rPr sz="5400" spc="-104" baseline="-20833" dirty="0">
                <a:latin typeface="Arial"/>
                <a:cs typeface="Arial"/>
              </a:rPr>
              <a:t> </a:t>
            </a:r>
            <a:r>
              <a:rPr sz="5400" spc="-7" baseline="-20833" dirty="0">
                <a:latin typeface="Arial"/>
                <a:cs typeface="Arial"/>
              </a:rPr>
              <a:t>σ(z</a:t>
            </a:r>
            <a:r>
              <a:rPr sz="2400" spc="-5" dirty="0">
                <a:latin typeface="Arial"/>
                <a:cs typeface="Arial"/>
              </a:rPr>
              <a:t>(3)</a:t>
            </a:r>
            <a:r>
              <a:rPr sz="5400" spc="-7" baseline="-20833" dirty="0">
                <a:latin typeface="Arial"/>
                <a:cs typeface="Arial"/>
              </a:rPr>
              <a:t>)</a:t>
            </a:r>
            <a:endParaRPr sz="5400" baseline="-20833">
              <a:latin typeface="Arial"/>
              <a:cs typeface="Arial"/>
            </a:endParaRPr>
          </a:p>
        </p:txBody>
      </p:sp>
      <p:sp>
        <p:nvSpPr>
          <p:cNvPr id="10" name="object 10"/>
          <p:cNvSpPr txBox="1"/>
          <p:nvPr/>
        </p:nvSpPr>
        <p:spPr>
          <a:xfrm>
            <a:off x="6441716" y="3759105"/>
            <a:ext cx="3514725" cy="566822"/>
          </a:xfrm>
          <a:prstGeom prst="rect">
            <a:avLst/>
          </a:prstGeom>
        </p:spPr>
        <p:txBody>
          <a:bodyPr vert="horz" wrap="square" lIns="0" tIns="12700" rIns="0" bIns="0" rtlCol="0">
            <a:spAutoFit/>
          </a:bodyPr>
          <a:lstStyle/>
          <a:p>
            <a:pPr marL="12700">
              <a:spcBef>
                <a:spcPts val="100"/>
              </a:spcBef>
            </a:pPr>
            <a:r>
              <a:rPr sz="3600" spc="-5" dirty="0">
                <a:latin typeface="Arial"/>
                <a:cs typeface="Arial"/>
              </a:rPr>
              <a:t>a</a:t>
            </a:r>
            <a:r>
              <a:rPr sz="3600" spc="-7" baseline="31250" dirty="0">
                <a:latin typeface="Arial"/>
                <a:cs typeface="Arial"/>
              </a:rPr>
              <a:t>(4) </a:t>
            </a:r>
            <a:r>
              <a:rPr sz="3600" dirty="0">
                <a:latin typeface="Arial"/>
                <a:cs typeface="Arial"/>
              </a:rPr>
              <a:t>= ŷ =</a:t>
            </a:r>
            <a:r>
              <a:rPr sz="3600" spc="-111" dirty="0">
                <a:latin typeface="Arial"/>
                <a:cs typeface="Arial"/>
              </a:rPr>
              <a:t> </a:t>
            </a:r>
            <a:r>
              <a:rPr sz="3600" dirty="0">
                <a:latin typeface="Arial"/>
                <a:cs typeface="Arial"/>
              </a:rPr>
              <a:t>SM(z</a:t>
            </a:r>
            <a:r>
              <a:rPr sz="3600" baseline="31250" dirty="0">
                <a:latin typeface="Arial"/>
                <a:cs typeface="Arial"/>
              </a:rPr>
              <a:t>(4)</a:t>
            </a:r>
            <a:r>
              <a:rPr sz="3600" dirty="0">
                <a:latin typeface="Arial"/>
                <a:cs typeface="Arial"/>
              </a:rPr>
              <a:t>)</a:t>
            </a:r>
            <a:endParaRPr sz="3600">
              <a:latin typeface="Arial"/>
              <a:cs typeface="Arial"/>
            </a:endParaRPr>
          </a:p>
        </p:txBody>
      </p:sp>
      <p:sp>
        <p:nvSpPr>
          <p:cNvPr id="11" name="object 11"/>
          <p:cNvSpPr/>
          <p:nvPr/>
        </p:nvSpPr>
        <p:spPr>
          <a:xfrm>
            <a:off x="6082440" y="1244647"/>
            <a:ext cx="0" cy="3448051"/>
          </a:xfrm>
          <a:custGeom>
            <a:avLst/>
            <a:gdLst/>
            <a:ahLst/>
            <a:cxnLst/>
            <a:rect l="l" t="t" r="r" b="b"/>
            <a:pathLst>
              <a:path h="3448050">
                <a:moveTo>
                  <a:pt x="0" y="0"/>
                </a:moveTo>
                <a:lnTo>
                  <a:pt x="0" y="3447593"/>
                </a:lnTo>
              </a:path>
            </a:pathLst>
          </a:custGeom>
          <a:ln w="9524">
            <a:solidFill>
              <a:srgbClr val="666666"/>
            </a:solidFill>
          </a:ln>
        </p:spPr>
        <p:txBody>
          <a:bodyPr wrap="square" lIns="0" tIns="0" rIns="0" bIns="0" rtlCol="0"/>
          <a:lstStyle/>
          <a:p>
            <a:endParaRPr/>
          </a:p>
        </p:txBody>
      </p:sp>
    </p:spTree>
    <p:extLst>
      <p:ext uri="{BB962C8B-B14F-4D97-AF65-F5344CB8AC3E}">
        <p14:creationId xmlns:p14="http://schemas.microsoft.com/office/powerpoint/2010/main" val="423712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D5926-80C7-446C-ADF6-5BB3BE34D13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Types of Feed Forward Networks</a:t>
            </a:r>
          </a:p>
        </p:txBody>
      </p:sp>
      <p:sp>
        <p:nvSpPr>
          <p:cNvPr id="3" name="Content Placeholder 2">
            <a:extLst>
              <a:ext uri="{FF2B5EF4-FFF2-40B4-BE49-F238E27FC236}">
                <a16:creationId xmlns:a16="http://schemas.microsoft.com/office/drawing/2014/main" id="{0776B2A3-DDB5-42DA-BD23-79CE0E902CCD}"/>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6000" kern="1200" dirty="0">
                <a:solidFill>
                  <a:schemeClr val="accent1">
                    <a:lumMod val="60000"/>
                    <a:lumOff val="40000"/>
                  </a:schemeClr>
                </a:solidFill>
                <a:latin typeface="+mn-lt"/>
                <a:ea typeface="+mn-ea"/>
                <a:cs typeface="+mn-cs"/>
              </a:rPr>
              <a:t>Autoencoders</a:t>
            </a:r>
            <a:r>
              <a:rPr lang="en-US" sz="2400" kern="1200" dirty="0">
                <a:solidFill>
                  <a:schemeClr val="accent1">
                    <a:lumMod val="60000"/>
                    <a:lumOff val="40000"/>
                  </a:schemeClr>
                </a:solidFill>
                <a:latin typeface="+mn-lt"/>
                <a:ea typeface="+mn-ea"/>
                <a:cs typeface="+mn-cs"/>
              </a:rPr>
              <a:t> </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8115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B06CC-EE64-407E-B51B-4F9E734AE905}"/>
              </a:ext>
            </a:extLst>
          </p:cNvPr>
          <p:cNvSpPr>
            <a:spLocks noGrp="1"/>
          </p:cNvSpPr>
          <p:nvPr>
            <p:ph type="title"/>
          </p:nvPr>
        </p:nvSpPr>
        <p:spPr>
          <a:xfrm>
            <a:off x="838200" y="631825"/>
            <a:ext cx="10515600" cy="1325563"/>
          </a:xfrm>
        </p:spPr>
        <p:txBody>
          <a:bodyPr>
            <a:normAutofit/>
          </a:bodyPr>
          <a:lstStyle/>
          <a:p>
            <a:r>
              <a:rPr lang="en-US">
                <a:solidFill>
                  <a:schemeClr val="bg1"/>
                </a:solidFill>
              </a:rPr>
              <a:t>Autoencoders</a:t>
            </a:r>
          </a:p>
        </p:txBody>
      </p:sp>
      <p:cxnSp>
        <p:nvCxnSpPr>
          <p:cNvPr id="14"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CA2004-25EB-4F7D-B3BD-D448AD26CEFF}"/>
              </a:ext>
            </a:extLst>
          </p:cNvPr>
          <p:cNvSpPr>
            <a:spLocks noGrp="1"/>
          </p:cNvSpPr>
          <p:nvPr>
            <p:ph idx="1"/>
          </p:nvPr>
        </p:nvSpPr>
        <p:spPr>
          <a:xfrm>
            <a:off x="838200" y="2269173"/>
            <a:ext cx="10515600" cy="3659988"/>
          </a:xfrm>
        </p:spPr>
        <p:txBody>
          <a:bodyPr>
            <a:normAutofit/>
          </a:bodyPr>
          <a:lstStyle/>
          <a:p>
            <a:r>
              <a:rPr lang="en-US" sz="2400">
                <a:solidFill>
                  <a:schemeClr val="bg1"/>
                </a:solidFill>
              </a:rPr>
              <a:t>Autoencoders are a specific type of feedforward neural networks where the input is the same as the output. </a:t>
            </a:r>
          </a:p>
          <a:p>
            <a:r>
              <a:rPr lang="en-US" sz="2400">
                <a:solidFill>
                  <a:schemeClr val="bg1"/>
                </a:solidFill>
              </a:rPr>
              <a:t>They compress the input into a lower-dimensional </a:t>
            </a:r>
            <a:r>
              <a:rPr lang="en-US" sz="2400" i="1">
                <a:solidFill>
                  <a:schemeClr val="bg1"/>
                </a:solidFill>
              </a:rPr>
              <a:t>code </a:t>
            </a:r>
            <a:r>
              <a:rPr lang="en-US" sz="2400">
                <a:solidFill>
                  <a:schemeClr val="bg1"/>
                </a:solidFill>
              </a:rPr>
              <a:t>and then reconstruct the output from this representation. </a:t>
            </a:r>
          </a:p>
          <a:p>
            <a:r>
              <a:rPr lang="en-US" sz="2400">
                <a:solidFill>
                  <a:schemeClr val="bg1"/>
                </a:solidFill>
              </a:rPr>
              <a:t>The code is a compact “summary” or “compression” of the input, also called the </a:t>
            </a:r>
            <a:r>
              <a:rPr lang="en-US" sz="2400" i="1">
                <a:solidFill>
                  <a:schemeClr val="bg1"/>
                </a:solidFill>
              </a:rPr>
              <a:t>latent-space representation.</a:t>
            </a:r>
            <a:endParaRPr lang="en-US" sz="2400">
              <a:solidFill>
                <a:schemeClr val="bg1"/>
              </a:solidFill>
            </a:endParaRPr>
          </a:p>
        </p:txBody>
      </p:sp>
    </p:spTree>
    <p:extLst>
      <p:ext uri="{BB962C8B-B14F-4D97-AF65-F5344CB8AC3E}">
        <p14:creationId xmlns:p14="http://schemas.microsoft.com/office/powerpoint/2010/main" val="28695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EA9-3104-4F83-AA8F-6C7006F9F769}"/>
              </a:ext>
            </a:extLst>
          </p:cNvPr>
          <p:cNvSpPr>
            <a:spLocks noGrp="1"/>
          </p:cNvSpPr>
          <p:nvPr>
            <p:ph type="title"/>
          </p:nvPr>
        </p:nvSpPr>
        <p:spPr>
          <a:xfrm>
            <a:off x="1286934" y="1286934"/>
            <a:ext cx="9618132" cy="790147"/>
          </a:xfrm>
          <a:solidFill>
            <a:schemeClr val="tx1"/>
          </a:solidFill>
        </p:spPr>
        <p:txBody>
          <a:bodyPr>
            <a:normAutofit/>
          </a:bodyPr>
          <a:lstStyle/>
          <a:p>
            <a:pPr algn="ctr"/>
            <a:r>
              <a:rPr lang="en-US" sz="3200">
                <a:solidFill>
                  <a:schemeClr val="bg1"/>
                </a:solidFill>
              </a:rPr>
              <a:t>Autoencoder</a:t>
            </a:r>
          </a:p>
        </p:txBody>
      </p:sp>
      <p:sp>
        <p:nvSpPr>
          <p:cNvPr id="3" name="Content Placeholder 2">
            <a:extLst>
              <a:ext uri="{FF2B5EF4-FFF2-40B4-BE49-F238E27FC236}">
                <a16:creationId xmlns:a16="http://schemas.microsoft.com/office/drawing/2014/main" id="{6C3368F8-CE09-4638-BCB0-FBEE923AA57C}"/>
              </a:ext>
            </a:extLst>
          </p:cNvPr>
          <p:cNvSpPr>
            <a:spLocks noGrp="1"/>
          </p:cNvSpPr>
          <p:nvPr>
            <p:ph idx="1"/>
          </p:nvPr>
        </p:nvSpPr>
        <p:spPr>
          <a:xfrm>
            <a:off x="1286934" y="2365002"/>
            <a:ext cx="9618132" cy="1536382"/>
          </a:xfrm>
        </p:spPr>
        <p:txBody>
          <a:bodyPr>
            <a:normAutofit/>
          </a:bodyPr>
          <a:lstStyle/>
          <a:p>
            <a:r>
              <a:rPr lang="en-US" sz="1900"/>
              <a:t>To build an autoencoder we need 3 things: an encoding method, decoding method, and a loss function to compare the output with the target.</a:t>
            </a:r>
          </a:p>
          <a:p>
            <a:r>
              <a:rPr lang="en-US" sz="1900"/>
              <a:t>An autoencoder consists of 3 components: encoder, code and decoder. The encoder compresses the input and produces the code, the decoder then reconstructs the input only using this code.</a:t>
            </a:r>
          </a:p>
          <a:p>
            <a:pPr marL="0" indent="0">
              <a:buNone/>
            </a:pPr>
            <a:endParaRPr lang="en-US" sz="1900"/>
          </a:p>
        </p:txBody>
      </p:sp>
      <p:pic>
        <p:nvPicPr>
          <p:cNvPr id="4" name="Picture 3">
            <a:extLst>
              <a:ext uri="{FF2B5EF4-FFF2-40B4-BE49-F238E27FC236}">
                <a16:creationId xmlns:a16="http://schemas.microsoft.com/office/drawing/2014/main" id="{7900D08F-1551-4765-A414-5DEDDCD045BC}"/>
              </a:ext>
            </a:extLst>
          </p:cNvPr>
          <p:cNvPicPr>
            <a:picLocks noChangeAspect="1"/>
          </p:cNvPicPr>
          <p:nvPr/>
        </p:nvPicPr>
        <p:blipFill>
          <a:blip r:embed="rId2"/>
          <a:stretch>
            <a:fillRect/>
          </a:stretch>
        </p:blipFill>
        <p:spPr>
          <a:xfrm>
            <a:off x="3120057" y="4189306"/>
            <a:ext cx="5817939" cy="1381760"/>
          </a:xfrm>
          <a:prstGeom prst="rect">
            <a:avLst/>
          </a:prstGeom>
        </p:spPr>
      </p:pic>
    </p:spTree>
    <p:extLst>
      <p:ext uri="{BB962C8B-B14F-4D97-AF65-F5344CB8AC3E}">
        <p14:creationId xmlns:p14="http://schemas.microsoft.com/office/powerpoint/2010/main" val="269567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Freeform: Shape 14">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DEE999-920F-470E-B5F5-331846E8939C}"/>
              </a:ext>
            </a:extLst>
          </p:cNvPr>
          <p:cNvSpPr>
            <a:spLocks noGrp="1"/>
          </p:cNvSpPr>
          <p:nvPr>
            <p:ph type="title"/>
          </p:nvPr>
        </p:nvSpPr>
        <p:spPr>
          <a:xfrm>
            <a:off x="655320" y="365125"/>
            <a:ext cx="9013052" cy="1623312"/>
          </a:xfrm>
        </p:spPr>
        <p:txBody>
          <a:bodyPr anchor="b">
            <a:normAutofit/>
          </a:bodyPr>
          <a:lstStyle/>
          <a:p>
            <a:r>
              <a:rPr lang="en-US" sz="4000" dirty="0"/>
              <a:t>Autoencoder</a:t>
            </a:r>
          </a:p>
        </p:txBody>
      </p:sp>
      <p:cxnSp>
        <p:nvCxnSpPr>
          <p:cNvPr id="20" name="Straight Arrow Connector 16">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353574-A374-4878-A071-51F722B39E7D}"/>
              </a:ext>
            </a:extLst>
          </p:cNvPr>
          <p:cNvSpPr>
            <a:spLocks noGrp="1"/>
          </p:cNvSpPr>
          <p:nvPr>
            <p:ph idx="1"/>
          </p:nvPr>
        </p:nvSpPr>
        <p:spPr>
          <a:xfrm>
            <a:off x="655319" y="2644518"/>
            <a:ext cx="10345615" cy="3742214"/>
          </a:xfrm>
        </p:spPr>
        <p:txBody>
          <a:bodyPr>
            <a:normAutofit lnSpcReduction="10000"/>
          </a:bodyPr>
          <a:lstStyle/>
          <a:p>
            <a:r>
              <a:rPr lang="en-US" sz="1800" dirty="0"/>
              <a:t>Autoencoders are mainly a dimensionality reduction (or compression) algorithm with a couple of important properties:</a:t>
            </a:r>
          </a:p>
          <a:p>
            <a:pPr marL="0" indent="0">
              <a:buNone/>
            </a:pPr>
            <a:endParaRPr lang="en-US" sz="1800" dirty="0"/>
          </a:p>
          <a:p>
            <a:pPr lvl="1"/>
            <a:r>
              <a:rPr lang="en-US" sz="1800" dirty="0"/>
              <a:t>Data-specific: Autoencoders are only able to meaningfully compress data similar to what they have been trained on. So we can’t expect an autoencoder trained on handwritten digits to compress landscape photos.</a:t>
            </a:r>
          </a:p>
          <a:p>
            <a:pPr marL="457200" lvl="1" indent="0">
              <a:buNone/>
            </a:pPr>
            <a:endParaRPr lang="en-US" sz="1800" dirty="0"/>
          </a:p>
          <a:p>
            <a:pPr lvl="1"/>
            <a:r>
              <a:rPr lang="en-US" sz="1800" dirty="0"/>
              <a:t>Lossy: The output of the autoencoder will not be exactly the same as the input, it will be a close but degraded representation. If you want lossless compression they are not the way to go.</a:t>
            </a:r>
          </a:p>
          <a:p>
            <a:pPr marL="457200" lvl="1" indent="0">
              <a:buNone/>
            </a:pPr>
            <a:endParaRPr lang="en-US" sz="1800" dirty="0"/>
          </a:p>
          <a:p>
            <a:pPr lvl="1"/>
            <a:r>
              <a:rPr lang="en-US" sz="1800" dirty="0"/>
              <a:t>Unsupervised: Autoencoders are considered an unsupervised learning technique since they don’t need explicit labels to train on. But to be more precise they are self-supervised because they generate their own labels from the training data</a:t>
            </a:r>
            <a:r>
              <a:rPr lang="en-US" sz="1400" dirty="0"/>
              <a:t>.</a:t>
            </a:r>
          </a:p>
        </p:txBody>
      </p:sp>
    </p:spTree>
    <p:extLst>
      <p:ext uri="{BB962C8B-B14F-4D97-AF65-F5344CB8AC3E}">
        <p14:creationId xmlns:p14="http://schemas.microsoft.com/office/powerpoint/2010/main" val="17515394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What is a Neural Network?</a:t>
            </a:r>
          </a:p>
        </p:txBody>
      </p:sp>
      <p:sp>
        <p:nvSpPr>
          <p:cNvPr id="4" name="TextBox 3">
            <a:extLst>
              <a:ext uri="{FF2B5EF4-FFF2-40B4-BE49-F238E27FC236}">
                <a16:creationId xmlns:a16="http://schemas.microsoft.com/office/drawing/2014/main" id="{2A797A50-0B15-4A84-9E30-1AC1387CE972}"/>
              </a:ext>
            </a:extLst>
          </p:cNvPr>
          <p:cNvSpPr txBox="1"/>
          <p:nvPr/>
        </p:nvSpPr>
        <p:spPr>
          <a:xfrm>
            <a:off x="1524000" y="581569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rgbClr val="EF903D"/>
                </a:solidFill>
                <a:latin typeface="+mn-lt"/>
                <a:ea typeface="+mn-ea"/>
                <a:cs typeface="+mn-cs"/>
              </a:rPr>
              <a:t>Source: Wikipedia</a:t>
            </a:r>
          </a:p>
        </p:txBody>
      </p:sp>
      <p:pic>
        <p:nvPicPr>
          <p:cNvPr id="5" name="Picture 4">
            <a:extLst>
              <a:ext uri="{FF2B5EF4-FFF2-40B4-BE49-F238E27FC236}">
                <a16:creationId xmlns:a16="http://schemas.microsoft.com/office/drawing/2014/main" id="{5C944176-F273-4028-9B8A-E10443059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250" y="307731"/>
            <a:ext cx="7762401" cy="399763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59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8837C-DE94-40AF-840F-4F804AD7235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Autoencoder architecture </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F51723F-807E-4AA0-B524-92BBF67C2E38}"/>
              </a:ext>
            </a:extLst>
          </p:cNvPr>
          <p:cNvPicPr>
            <a:picLocks noGrp="1" noChangeAspect="1"/>
          </p:cNvPicPr>
          <p:nvPr>
            <p:ph idx="1"/>
          </p:nvPr>
        </p:nvPicPr>
        <p:blipFill rotWithShape="1">
          <a:blip r:embed="rId2"/>
          <a:srcRect l="5459" r="9997"/>
          <a:stretch/>
        </p:blipFill>
        <p:spPr>
          <a:xfrm>
            <a:off x="976251" y="942538"/>
            <a:ext cx="7163222" cy="4808332"/>
          </a:xfrm>
          <a:prstGeom prst="rect">
            <a:avLst/>
          </a:prstGeom>
          <a:effectLst/>
        </p:spPr>
      </p:pic>
    </p:spTree>
    <p:extLst>
      <p:ext uri="{BB962C8B-B14F-4D97-AF65-F5344CB8AC3E}">
        <p14:creationId xmlns:p14="http://schemas.microsoft.com/office/powerpoint/2010/main" val="1874259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C93A6-6247-4D36-B1E4-3112CB7A80EE}"/>
              </a:ext>
            </a:extLst>
          </p:cNvPr>
          <p:cNvSpPr>
            <a:spLocks noGrp="1"/>
          </p:cNvSpPr>
          <p:nvPr>
            <p:ph type="title"/>
          </p:nvPr>
        </p:nvSpPr>
        <p:spPr>
          <a:xfrm>
            <a:off x="863029" y="1012004"/>
            <a:ext cx="3416158" cy="4795408"/>
          </a:xfrm>
        </p:spPr>
        <p:txBody>
          <a:bodyPr>
            <a:normAutofit/>
          </a:bodyPr>
          <a:lstStyle/>
          <a:p>
            <a:r>
              <a:rPr lang="en-US">
                <a:solidFill>
                  <a:srgbClr val="FFFFFF"/>
                </a:solidFill>
              </a:rPr>
              <a:t>Applications of Autoencoders</a:t>
            </a:r>
          </a:p>
        </p:txBody>
      </p:sp>
      <p:graphicFrame>
        <p:nvGraphicFramePr>
          <p:cNvPr id="5" name="Content Placeholder 2">
            <a:extLst>
              <a:ext uri="{FF2B5EF4-FFF2-40B4-BE49-F238E27FC236}">
                <a16:creationId xmlns:a16="http://schemas.microsoft.com/office/drawing/2014/main" id="{FBAA6622-2B4C-482D-88D4-DB79ACC117F5}"/>
              </a:ext>
            </a:extLst>
          </p:cNvPr>
          <p:cNvGraphicFramePr>
            <a:graphicFrameLocks noGrp="1"/>
          </p:cNvGraphicFramePr>
          <p:nvPr>
            <p:ph idx="1"/>
            <p:extLst>
              <p:ext uri="{D42A27DB-BD31-4B8C-83A1-F6EECF244321}">
                <p14:modId xmlns:p14="http://schemas.microsoft.com/office/powerpoint/2010/main" val="9981965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0278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D5926-80C7-446C-ADF6-5BB3BE34D13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Types of Feed Forward Networks</a:t>
            </a:r>
          </a:p>
        </p:txBody>
      </p:sp>
      <p:sp>
        <p:nvSpPr>
          <p:cNvPr id="3" name="Content Placeholder 2">
            <a:extLst>
              <a:ext uri="{FF2B5EF4-FFF2-40B4-BE49-F238E27FC236}">
                <a16:creationId xmlns:a16="http://schemas.microsoft.com/office/drawing/2014/main" id="{0776B2A3-DDB5-42DA-BD23-79CE0E902CCD}"/>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4000" kern="1200" dirty="0">
                <a:solidFill>
                  <a:schemeClr val="accent1">
                    <a:lumMod val="60000"/>
                    <a:lumOff val="40000"/>
                  </a:schemeClr>
                </a:solidFill>
                <a:latin typeface="+mn-lt"/>
                <a:ea typeface="+mn-ea"/>
                <a:cs typeface="+mn-cs"/>
              </a:rPr>
              <a:t>Convolutional Neural Network (CNN)</a:t>
            </a:r>
          </a:p>
        </p:txBody>
      </p:sp>
      <p:cxnSp>
        <p:nvCxnSpPr>
          <p:cNvPr id="21" name="Straight Connector 2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49676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406401" y="376091"/>
            <a:ext cx="10464799" cy="716109"/>
          </a:xfrm>
        </p:spPr>
        <p:txBody>
          <a:bodyPr>
            <a:normAutofit fontScale="90000"/>
          </a:bodyPr>
          <a:lstStyle/>
          <a:p>
            <a:pPr algn="l"/>
            <a:r>
              <a:rPr lang="en-US" sz="5333" dirty="0">
                <a:latin typeface="Georgia" panose="02040502050405020303" pitchFamily="18" charset="0"/>
              </a:rPr>
              <a:t>Convolutional Neural Network (CNN)</a:t>
            </a:r>
          </a:p>
        </p:txBody>
      </p:sp>
      <p:sp>
        <p:nvSpPr>
          <p:cNvPr id="4" name="TextBox 3">
            <a:extLst>
              <a:ext uri="{FF2B5EF4-FFF2-40B4-BE49-F238E27FC236}">
                <a16:creationId xmlns:a16="http://schemas.microsoft.com/office/drawing/2014/main" id="{2A797A50-0B15-4A84-9E30-1AC1387CE972}"/>
              </a:ext>
            </a:extLst>
          </p:cNvPr>
          <p:cNvSpPr txBox="1"/>
          <p:nvPr/>
        </p:nvSpPr>
        <p:spPr>
          <a:xfrm>
            <a:off x="304800" y="6153615"/>
            <a:ext cx="1310936" cy="276999"/>
          </a:xfrm>
          <a:prstGeom prst="rect">
            <a:avLst/>
          </a:prstGeom>
          <a:noFill/>
        </p:spPr>
        <p:txBody>
          <a:bodyPr wrap="none" rtlCol="0">
            <a:spAutoFit/>
          </a:bodyPr>
          <a:lstStyle/>
          <a:p>
            <a:r>
              <a:rPr lang="en-US" sz="1200" dirty="0"/>
              <a:t>Source: Wikipedia</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541080" y="1396731"/>
            <a:ext cx="11346121" cy="2000527"/>
          </a:xfrm>
        </p:spPr>
        <p:txBody>
          <a:bodyPr>
            <a:normAutofit/>
          </a:bodyPr>
          <a:lstStyle/>
          <a:p>
            <a:r>
              <a:rPr lang="en-US" sz="2667" dirty="0">
                <a:latin typeface="Georgia" panose="02040502050405020303" pitchFamily="18" charset="0"/>
              </a:rPr>
              <a:t>Convolutional Neural Networks (CNN) are biologically-inspired variants of Multilayer perceptron(MLPs)</a:t>
            </a:r>
          </a:p>
          <a:p>
            <a:r>
              <a:rPr lang="en-US" sz="2667" dirty="0">
                <a:latin typeface="Georgia" panose="02040502050405020303" pitchFamily="18" charset="0"/>
              </a:rPr>
              <a:t>Easiest way to understand a convolution is by thinking of it as a sliding window function applied to a matrix</a:t>
            </a:r>
          </a:p>
        </p:txBody>
      </p:sp>
      <p:sp>
        <p:nvSpPr>
          <p:cNvPr id="13" name="TextBox 12">
            <a:extLst>
              <a:ext uri="{FF2B5EF4-FFF2-40B4-BE49-F238E27FC236}">
                <a16:creationId xmlns:a16="http://schemas.microsoft.com/office/drawing/2014/main" id="{41181AA1-1F82-4570-B8D8-9AB08E26385F}"/>
              </a:ext>
            </a:extLst>
          </p:cNvPr>
          <p:cNvSpPr txBox="1"/>
          <p:nvPr/>
        </p:nvSpPr>
        <p:spPr>
          <a:xfrm>
            <a:off x="4470400" y="6133097"/>
            <a:ext cx="3251200" cy="318100"/>
          </a:xfrm>
          <a:prstGeom prst="rect">
            <a:avLst/>
          </a:prstGeom>
          <a:noFill/>
        </p:spPr>
        <p:txBody>
          <a:bodyPr wrap="square" rtlCol="0">
            <a:spAutoFit/>
          </a:bodyPr>
          <a:lstStyle/>
          <a:p>
            <a:r>
              <a:rPr lang="en-US" sz="1467" dirty="0">
                <a:latin typeface="Georgia" panose="02040502050405020303" pitchFamily="18" charset="0"/>
              </a:rPr>
              <a:t>Convolution with 3×3 Filter</a:t>
            </a:r>
          </a:p>
        </p:txBody>
      </p:sp>
      <p:pic>
        <p:nvPicPr>
          <p:cNvPr id="6" name="Picture 5">
            <a:extLst>
              <a:ext uri="{FF2B5EF4-FFF2-40B4-BE49-F238E27FC236}">
                <a16:creationId xmlns:a16="http://schemas.microsoft.com/office/drawing/2014/main" id="{B55660C2-60C8-4AC0-B957-18AAD485E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3225801"/>
            <a:ext cx="3759200" cy="2744359"/>
          </a:xfrm>
          <a:prstGeom prst="rect">
            <a:avLst/>
          </a:prstGeom>
        </p:spPr>
      </p:pic>
    </p:spTree>
    <p:extLst>
      <p:ext uri="{BB962C8B-B14F-4D97-AF65-F5344CB8AC3E}">
        <p14:creationId xmlns:p14="http://schemas.microsoft.com/office/powerpoint/2010/main" val="333209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rgbClr val="FFFFFF"/>
                </a:solidFill>
                <a:latin typeface="+mj-lt"/>
                <a:ea typeface="+mj-ea"/>
                <a:cs typeface="+mj-cs"/>
              </a:rPr>
              <a:t>Convolutional Neural Network (CNN)</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5194300" y="533400"/>
            <a:ext cx="6470650" cy="3660775"/>
          </a:xfrm>
        </p:spPr>
        <p:txBody>
          <a:bodyPr wrap="square" anchor="t">
            <a:normAutofit/>
          </a:bodyPr>
          <a:lstStyle/>
          <a:p>
            <a:pPr marL="0" indent="0">
              <a:buNone/>
            </a:pPr>
            <a:r>
              <a:rPr lang="en-US" dirty="0">
                <a:latin typeface="Georgia" panose="02040502050405020303" pitchFamily="18" charset="0"/>
              </a:rPr>
              <a:t>There are four main operations in the CNN</a:t>
            </a:r>
          </a:p>
          <a:p>
            <a:endParaRPr lang="en-US" dirty="0">
              <a:latin typeface="Georgia" panose="02040502050405020303" pitchFamily="18" charset="0"/>
            </a:endParaRPr>
          </a:p>
          <a:p>
            <a:r>
              <a:rPr lang="en-US" dirty="0">
                <a:latin typeface="Georgia" panose="02040502050405020303" pitchFamily="18" charset="0"/>
              </a:rPr>
              <a:t>Convolution</a:t>
            </a:r>
          </a:p>
          <a:p>
            <a:r>
              <a:rPr lang="en-US" dirty="0">
                <a:latin typeface="Georgia" panose="02040502050405020303" pitchFamily="18" charset="0"/>
              </a:rPr>
              <a:t>Non-Linearity </a:t>
            </a:r>
          </a:p>
          <a:p>
            <a:r>
              <a:rPr lang="en-US" dirty="0">
                <a:latin typeface="Georgia" panose="02040502050405020303" pitchFamily="18" charset="0"/>
              </a:rPr>
              <a:t>Pooling or Sub Sampling</a:t>
            </a:r>
          </a:p>
          <a:p>
            <a:r>
              <a:rPr lang="en-US" dirty="0">
                <a:latin typeface="Georgia" panose="02040502050405020303" pitchFamily="18" charset="0"/>
              </a:rPr>
              <a:t>Classification (Fully Connected Layer)</a:t>
            </a:r>
          </a:p>
        </p:txBody>
      </p:sp>
      <p:sp>
        <p:nvSpPr>
          <p:cNvPr id="6" name="TextBox 5">
            <a:extLst>
              <a:ext uri="{FF2B5EF4-FFF2-40B4-BE49-F238E27FC236}">
                <a16:creationId xmlns:a16="http://schemas.microsoft.com/office/drawing/2014/main" id="{01FE0C42-7E5A-4695-B1C6-27351453B080}"/>
              </a:ext>
            </a:extLst>
          </p:cNvPr>
          <p:cNvSpPr txBox="1"/>
          <p:nvPr/>
        </p:nvSpPr>
        <p:spPr>
          <a:xfrm>
            <a:off x="5194300" y="4276725"/>
            <a:ext cx="6470650" cy="2055813"/>
          </a:xfrm>
          <a:prstGeom prst="rect">
            <a:avLst/>
          </a:prstGeom>
          <a:noFill/>
        </p:spPr>
        <p:txBody>
          <a:bodyPr wrap="square" rtlCol="0" anchor="t">
            <a:normAutofit/>
          </a:bodyPr>
          <a:lstStyle/>
          <a:p>
            <a:pPr>
              <a:spcAft>
                <a:spcPts val="600"/>
              </a:spcAft>
            </a:pPr>
            <a:r>
              <a:rPr lang="en-US" sz="2800"/>
              <a:t>Source: </a:t>
            </a:r>
            <a:r>
              <a:rPr lang="en-US" sz="2800">
                <a:hlinkClick r:id="rId2"/>
              </a:rPr>
              <a:t>https://ujjwalkarn.me/2016/08/11/intuitive-explanation-convnets/</a:t>
            </a:r>
            <a:r>
              <a:rPr lang="en-US" sz="2800"/>
              <a:t> </a:t>
            </a:r>
          </a:p>
        </p:txBody>
      </p:sp>
    </p:spTree>
    <p:extLst>
      <p:ext uri="{BB962C8B-B14F-4D97-AF65-F5344CB8AC3E}">
        <p14:creationId xmlns:p14="http://schemas.microsoft.com/office/powerpoint/2010/main" val="383096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Convolution</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5194300" y="533400"/>
            <a:ext cx="6470650" cy="4725988"/>
          </a:xfrm>
        </p:spPr>
        <p:txBody>
          <a:bodyPr wrap="square" anchor="t">
            <a:normAutofit/>
          </a:bodyPr>
          <a:lstStyle/>
          <a:p>
            <a:r>
              <a:rPr lang="en-US">
                <a:latin typeface="Georgia" panose="02040502050405020303" pitchFamily="18" charset="0"/>
              </a:rPr>
              <a:t>The primary purpose of Convolution is to extract features from the input image/text</a:t>
            </a:r>
          </a:p>
          <a:p>
            <a:r>
              <a:rPr lang="en-US">
                <a:latin typeface="Georgia" panose="02040502050405020303" pitchFamily="18" charset="0"/>
              </a:rPr>
              <a:t>Convolution preserves the spatial relationship between pixels by learning image features using small squares of input data</a:t>
            </a:r>
          </a:p>
          <a:p>
            <a:r>
              <a:rPr lang="en-US">
                <a:latin typeface="Georgia" panose="02040502050405020303" pitchFamily="18" charset="0"/>
              </a:rPr>
              <a:t>Convolution preserves the semantic relationship between words by learning text features using small part of input data</a:t>
            </a:r>
          </a:p>
          <a:p>
            <a:pPr marL="0" indent="0">
              <a:buNone/>
            </a:pPr>
            <a:endParaRPr lang="en-US">
              <a:latin typeface="Georgia" panose="02040502050405020303" pitchFamily="18" charset="0"/>
            </a:endParaRPr>
          </a:p>
          <a:p>
            <a:pPr marL="0" indent="0">
              <a:buNone/>
            </a:pP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336DCF95-2D00-4009-9C3F-32C198D052E4}"/>
              </a:ext>
            </a:extLst>
          </p:cNvPr>
          <p:cNvSpPr txBox="1"/>
          <p:nvPr/>
        </p:nvSpPr>
        <p:spPr>
          <a:xfrm>
            <a:off x="5194300" y="5341938"/>
            <a:ext cx="6470650" cy="989013"/>
          </a:xfrm>
          <a:prstGeom prst="rect">
            <a:avLst/>
          </a:prstGeom>
          <a:noFill/>
        </p:spPr>
        <p:txBody>
          <a:bodyPr wrap="square" rtlCol="0" anchor="t">
            <a:normAutofit/>
          </a:bodyPr>
          <a:lstStyle/>
          <a:p>
            <a:pPr>
              <a:lnSpc>
                <a:spcPct val="90000"/>
              </a:lnSpc>
              <a:spcAft>
                <a:spcPts val="600"/>
              </a:spcAft>
            </a:pPr>
            <a:r>
              <a:rPr lang="en-US" sz="2200"/>
              <a:t>Source: </a:t>
            </a:r>
            <a:r>
              <a:rPr lang="en-US" sz="2200">
                <a:hlinkClick r:id="rId3"/>
              </a:rPr>
              <a:t>https://ujjwalkarn.me/2016/08/11/intuitive-explanation-convnets/</a:t>
            </a:r>
            <a:r>
              <a:rPr lang="en-US" sz="2200"/>
              <a:t> </a:t>
            </a:r>
          </a:p>
        </p:txBody>
      </p:sp>
    </p:spTree>
    <p:extLst>
      <p:ext uri="{BB962C8B-B14F-4D97-AF65-F5344CB8AC3E}">
        <p14:creationId xmlns:p14="http://schemas.microsoft.com/office/powerpoint/2010/main" val="4063056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406401" y="376091"/>
            <a:ext cx="10464799" cy="716109"/>
          </a:xfrm>
        </p:spPr>
        <p:txBody>
          <a:bodyPr>
            <a:normAutofit fontScale="90000"/>
          </a:bodyPr>
          <a:lstStyle/>
          <a:p>
            <a:pPr algn="l"/>
            <a:r>
              <a:rPr lang="en-US" sz="5333" dirty="0">
                <a:latin typeface="Georgia" panose="02040502050405020303" pitchFamily="18" charset="0"/>
              </a:rPr>
              <a:t>Non Linearity</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541080" y="1396731"/>
            <a:ext cx="11447721" cy="4470669"/>
          </a:xfrm>
        </p:spPr>
        <p:txBody>
          <a:bodyPr>
            <a:normAutofit/>
          </a:bodyPr>
          <a:lstStyle/>
          <a:p>
            <a:r>
              <a:rPr lang="en-US" dirty="0">
                <a:latin typeface="Georgia" panose="02040502050405020303" pitchFamily="18" charset="0"/>
              </a:rPr>
              <a:t>Input to networks are usually linear transformation (input * weight), but real world and problems are non-linear</a:t>
            </a:r>
          </a:p>
          <a:p>
            <a:r>
              <a:rPr lang="en-US" dirty="0">
                <a:latin typeface="Georgia" panose="02040502050405020303" pitchFamily="18" charset="0"/>
              </a:rPr>
              <a:t>To make the incoming data nonlinear, we use nonlinear mapping called activation function.</a:t>
            </a:r>
          </a:p>
          <a:p>
            <a:endParaRPr lang="en-US" dirty="0">
              <a:latin typeface="Georgia" panose="02040502050405020303" pitchFamily="18" charset="0"/>
            </a:endParaRPr>
          </a:p>
          <a:p>
            <a:endParaRPr lang="en-US" dirty="0">
              <a:latin typeface="Georgia" panose="02040502050405020303" pitchFamily="18" charset="0"/>
            </a:endParaRPr>
          </a:p>
          <a:p>
            <a:pPr marL="0" indent="0">
              <a:buNone/>
            </a:pPr>
            <a:endParaRPr lang="en-US" dirty="0">
              <a:latin typeface="Georgia" panose="02040502050405020303" pitchFamily="18" charset="0"/>
            </a:endParaRPr>
          </a:p>
        </p:txBody>
      </p:sp>
      <p:pic>
        <p:nvPicPr>
          <p:cNvPr id="4" name="Picture 3">
            <a:extLst>
              <a:ext uri="{FF2B5EF4-FFF2-40B4-BE49-F238E27FC236}">
                <a16:creationId xmlns:a16="http://schemas.microsoft.com/office/drawing/2014/main" id="{B5718C7E-56D1-4FA8-8AE3-09CB24617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6000" y="3632065"/>
            <a:ext cx="3657600" cy="2440112"/>
          </a:xfrm>
          <a:prstGeom prst="rect">
            <a:avLst/>
          </a:prstGeom>
        </p:spPr>
      </p:pic>
      <p:sp>
        <p:nvSpPr>
          <p:cNvPr id="6" name="TextBox 5">
            <a:extLst>
              <a:ext uri="{FF2B5EF4-FFF2-40B4-BE49-F238E27FC236}">
                <a16:creationId xmlns:a16="http://schemas.microsoft.com/office/drawing/2014/main" id="{DD9D2470-369D-41FB-842E-1E8625172770}"/>
              </a:ext>
            </a:extLst>
          </p:cNvPr>
          <p:cNvSpPr txBox="1"/>
          <p:nvPr/>
        </p:nvSpPr>
        <p:spPr>
          <a:xfrm>
            <a:off x="304800" y="6174134"/>
            <a:ext cx="5384800" cy="276999"/>
          </a:xfrm>
          <a:prstGeom prst="rect">
            <a:avLst/>
          </a:prstGeom>
          <a:noFill/>
        </p:spPr>
        <p:txBody>
          <a:bodyPr wrap="square" rtlCol="0">
            <a:spAutoFit/>
          </a:bodyPr>
          <a:lstStyle/>
          <a:p>
            <a:r>
              <a:rPr lang="en-US" sz="1200" dirty="0"/>
              <a:t>Source: </a:t>
            </a:r>
            <a:r>
              <a:rPr lang="en-US" sz="1200" dirty="0">
                <a:hlinkClick r:id="rId3"/>
              </a:rPr>
              <a:t>https://ujjwalkarn.me/2016/08/11/intuitive-explanation-convnets/</a:t>
            </a:r>
            <a:r>
              <a:rPr lang="en-US" sz="1200" dirty="0"/>
              <a:t> </a:t>
            </a:r>
          </a:p>
        </p:txBody>
      </p:sp>
    </p:spTree>
    <p:extLst>
      <p:ext uri="{BB962C8B-B14F-4D97-AF65-F5344CB8AC3E}">
        <p14:creationId xmlns:p14="http://schemas.microsoft.com/office/powerpoint/2010/main" val="30574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a:bodyPr>
          <a:lstStyle/>
          <a:p>
            <a:pPr algn="l"/>
            <a:r>
              <a:rPr lang="en-US" sz="4267" dirty="0">
                <a:latin typeface="Georgia" panose="02040502050405020303" pitchFamily="18" charset="0"/>
              </a:rPr>
              <a:t>What is activation function</a:t>
            </a:r>
          </a:p>
        </p:txBody>
      </p:sp>
      <p:sp>
        <p:nvSpPr>
          <p:cNvPr id="5" name="Content Placeholder 4">
            <a:extLst>
              <a:ext uri="{FF2B5EF4-FFF2-40B4-BE49-F238E27FC236}">
                <a16:creationId xmlns:a16="http://schemas.microsoft.com/office/drawing/2014/main" id="{6AEC3E91-2BEF-4559-A339-25A6B23B0046}"/>
              </a:ext>
            </a:extLst>
          </p:cNvPr>
          <p:cNvSpPr>
            <a:spLocks noGrp="1"/>
          </p:cNvSpPr>
          <p:nvPr>
            <p:ph idx="1"/>
          </p:nvPr>
        </p:nvSpPr>
        <p:spPr/>
        <p:txBody>
          <a:bodyPr>
            <a:normAutofit/>
          </a:bodyPr>
          <a:lstStyle/>
          <a:p>
            <a:pPr marL="0" indent="0">
              <a:buNone/>
            </a:pPr>
            <a:r>
              <a:rPr lang="en-US" dirty="0">
                <a:latin typeface="Georgia" panose="02040502050405020303" pitchFamily="18" charset="0"/>
              </a:rPr>
              <a:t>In computational networks, the activation function of a node defines the output of that node given an input or set of inputs</a:t>
            </a:r>
          </a:p>
        </p:txBody>
      </p:sp>
      <p:sp>
        <p:nvSpPr>
          <p:cNvPr id="6" name="TextBox 5">
            <a:extLst>
              <a:ext uri="{FF2B5EF4-FFF2-40B4-BE49-F238E27FC236}">
                <a16:creationId xmlns:a16="http://schemas.microsoft.com/office/drawing/2014/main" id="{036FC8B6-0B99-4BB7-97C8-0F63EE5EEC5F}"/>
              </a:ext>
            </a:extLst>
          </p:cNvPr>
          <p:cNvSpPr txBox="1"/>
          <p:nvPr/>
        </p:nvSpPr>
        <p:spPr>
          <a:xfrm>
            <a:off x="304800" y="6112578"/>
            <a:ext cx="1310936" cy="276999"/>
          </a:xfrm>
          <a:prstGeom prst="rect">
            <a:avLst/>
          </a:prstGeom>
          <a:noFill/>
        </p:spPr>
        <p:txBody>
          <a:bodyPr wrap="none" rtlCol="0">
            <a:spAutoFit/>
          </a:bodyPr>
          <a:lstStyle/>
          <a:p>
            <a:r>
              <a:rPr lang="en-US" sz="1200" dirty="0"/>
              <a:t>Source: Wikipedia</a:t>
            </a:r>
          </a:p>
        </p:txBody>
      </p:sp>
      <p:pic>
        <p:nvPicPr>
          <p:cNvPr id="7" name="Picture 6">
            <a:extLst>
              <a:ext uri="{FF2B5EF4-FFF2-40B4-BE49-F238E27FC236}">
                <a16:creationId xmlns:a16="http://schemas.microsoft.com/office/drawing/2014/main" id="{C8E1C684-BC66-4570-B6AC-CA848B7E3C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4400" y="2950017"/>
            <a:ext cx="4267200" cy="3200400"/>
          </a:xfrm>
          <a:prstGeom prst="rect">
            <a:avLst/>
          </a:prstGeom>
        </p:spPr>
      </p:pic>
    </p:spTree>
    <p:extLst>
      <p:ext uri="{BB962C8B-B14F-4D97-AF65-F5344CB8AC3E}">
        <p14:creationId xmlns:p14="http://schemas.microsoft.com/office/powerpoint/2010/main" val="2290789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activation function</a:t>
            </a:r>
          </a:p>
        </p:txBody>
      </p:sp>
      <p:sp>
        <p:nvSpPr>
          <p:cNvPr id="5" name="Content Placeholder 4">
            <a:extLst>
              <a:ext uri="{FF2B5EF4-FFF2-40B4-BE49-F238E27FC236}">
                <a16:creationId xmlns:a16="http://schemas.microsoft.com/office/drawing/2014/main" id="{6AEC3E91-2BEF-4559-A339-25A6B23B0046}"/>
              </a:ext>
            </a:extLst>
          </p:cNvPr>
          <p:cNvSpPr>
            <a:spLocks noGrp="1"/>
          </p:cNvSpPr>
          <p:nvPr>
            <p:ph idx="1"/>
          </p:nvPr>
        </p:nvSpPr>
        <p:spPr>
          <a:xfrm>
            <a:off x="684213" y="1716088"/>
            <a:ext cx="10821988" cy="4067175"/>
          </a:xfrm>
        </p:spPr>
        <p:txBody>
          <a:bodyPr wrap="square" anchor="t">
            <a:normAutofit/>
          </a:bodyPr>
          <a:lstStyle/>
          <a:p>
            <a:r>
              <a:rPr lang="en-US" dirty="0">
                <a:latin typeface="Georgia" panose="02040502050405020303" pitchFamily="18" charset="0"/>
              </a:rPr>
              <a:t>The purpose of the activation function is to introduce non-linearity into the network in turn, this allows you to model a response variable that varies non-linearly with its explanatory variables</a:t>
            </a:r>
          </a:p>
          <a:p>
            <a:r>
              <a:rPr lang="en-US" dirty="0">
                <a:latin typeface="Georgia" panose="02040502050405020303" pitchFamily="18" charset="0"/>
              </a:rPr>
              <a:t>Non-linear means that the output cannot be reproduced from a linear combination of the inputs</a:t>
            </a:r>
          </a:p>
        </p:txBody>
      </p:sp>
      <p:sp>
        <p:nvSpPr>
          <p:cNvPr id="6" name="TextBox 5">
            <a:extLst>
              <a:ext uri="{FF2B5EF4-FFF2-40B4-BE49-F238E27FC236}">
                <a16:creationId xmlns:a16="http://schemas.microsoft.com/office/drawing/2014/main" id="{036FC8B6-0B99-4BB7-97C8-0F63EE5EEC5F}"/>
              </a:ext>
            </a:extLst>
          </p:cNvPr>
          <p:cNvSpPr txBox="1"/>
          <p:nvPr/>
        </p:nvSpPr>
        <p:spPr>
          <a:xfrm>
            <a:off x="684213" y="5865813"/>
            <a:ext cx="10821988" cy="161925"/>
          </a:xfrm>
          <a:prstGeom prst="rect">
            <a:avLst/>
          </a:prstGeom>
          <a:noFill/>
        </p:spPr>
        <p:txBody>
          <a:bodyPr wrap="square" rtlCol="0" anchor="t">
            <a:normAutofit fontScale="92500" lnSpcReduction="20000"/>
          </a:bodyPr>
          <a:lstStyle/>
          <a:p>
            <a:pPr>
              <a:lnSpc>
                <a:spcPct val="90000"/>
              </a:lnSpc>
              <a:spcAft>
                <a:spcPts val="600"/>
              </a:spcAft>
            </a:pPr>
            <a:r>
              <a:rPr lang="en-US" sz="700"/>
              <a:t>Source: Wikipedia</a:t>
            </a:r>
          </a:p>
        </p:txBody>
      </p:sp>
    </p:spTree>
    <p:extLst>
      <p:ext uri="{BB962C8B-B14F-4D97-AF65-F5344CB8AC3E}">
        <p14:creationId xmlns:p14="http://schemas.microsoft.com/office/powerpoint/2010/main" val="2734514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a:bodyPr>
          <a:lstStyle/>
          <a:p>
            <a:pPr algn="l"/>
            <a:r>
              <a:rPr lang="en-US" sz="4800">
                <a:latin typeface="Georgia" panose="02040502050405020303" pitchFamily="18" charset="0"/>
              </a:rPr>
              <a:t>Activation function</a:t>
            </a:r>
            <a:endParaRPr lang="en-US" sz="4800" dirty="0">
              <a:latin typeface="Georgia" panose="02040502050405020303" pitchFamily="18" charset="0"/>
            </a:endParaRPr>
          </a:p>
        </p:txBody>
      </p:sp>
      <p:sp>
        <p:nvSpPr>
          <p:cNvPr id="4" name="TextBox 3">
            <a:extLst>
              <a:ext uri="{FF2B5EF4-FFF2-40B4-BE49-F238E27FC236}">
                <a16:creationId xmlns:a16="http://schemas.microsoft.com/office/drawing/2014/main" id="{2A797A50-0B15-4A84-9E30-1AC1387CE972}"/>
              </a:ext>
            </a:extLst>
          </p:cNvPr>
          <p:cNvSpPr txBox="1"/>
          <p:nvPr/>
        </p:nvSpPr>
        <p:spPr>
          <a:xfrm>
            <a:off x="304800" y="6112578"/>
            <a:ext cx="1809406" cy="276999"/>
          </a:xfrm>
          <a:prstGeom prst="rect">
            <a:avLst/>
          </a:prstGeom>
          <a:noFill/>
        </p:spPr>
        <p:txBody>
          <a:bodyPr wrap="none" rtlCol="0">
            <a:spAutoFit/>
          </a:bodyPr>
          <a:lstStyle/>
          <a:p>
            <a:r>
              <a:rPr lang="en-US" sz="1200" dirty="0"/>
              <a:t>Source: SuperDataScience</a:t>
            </a:r>
          </a:p>
        </p:txBody>
      </p:sp>
      <p:pic>
        <p:nvPicPr>
          <p:cNvPr id="3" name="Content Placeholder 2">
            <a:extLst>
              <a:ext uri="{FF2B5EF4-FFF2-40B4-BE49-F238E27FC236}">
                <a16:creationId xmlns:a16="http://schemas.microsoft.com/office/drawing/2014/main" id="{1FDBCDAE-6235-470C-B133-D4466DEA91E2}"/>
              </a:ext>
            </a:extLst>
          </p:cNvPr>
          <p:cNvPicPr>
            <a:picLocks noGrp="1" noChangeAspect="1"/>
          </p:cNvPicPr>
          <p:nvPr>
            <p:ph idx="1"/>
          </p:nvPr>
        </p:nvPicPr>
        <p:blipFill>
          <a:blip r:embed="rId2"/>
          <a:stretch>
            <a:fillRect/>
          </a:stretch>
        </p:blipFill>
        <p:spPr>
          <a:xfrm>
            <a:off x="609600" y="1927982"/>
            <a:ext cx="10972800" cy="3869871"/>
          </a:xfrm>
          <a:prstGeom prst="rect">
            <a:avLst/>
          </a:prstGeom>
        </p:spPr>
      </p:pic>
    </p:spTree>
    <p:extLst>
      <p:ext uri="{BB962C8B-B14F-4D97-AF65-F5344CB8AC3E}">
        <p14:creationId xmlns:p14="http://schemas.microsoft.com/office/powerpoint/2010/main" val="251696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p:txBody>
          <a:bodyPr>
            <a:normAutofit/>
          </a:bodyPr>
          <a:lstStyle/>
          <a:p>
            <a:pPr algn="l"/>
            <a:r>
              <a:rPr lang="en-US" sz="4800">
                <a:latin typeface="Georgia" panose="02040502050405020303" pitchFamily="18" charset="0"/>
              </a:rPr>
              <a:t>Why Neural Networks?</a:t>
            </a:r>
            <a:endParaRPr lang="en-US" sz="4800" dirty="0">
              <a:latin typeface="Georgia" panose="02040502050405020303" pitchFamily="18" charset="0"/>
            </a:endParaRPr>
          </a:p>
        </p:txBody>
      </p:sp>
      <p:sp>
        <p:nvSpPr>
          <p:cNvPr id="4" name="TextBox 3">
            <a:extLst>
              <a:ext uri="{FF2B5EF4-FFF2-40B4-BE49-F238E27FC236}">
                <a16:creationId xmlns:a16="http://schemas.microsoft.com/office/drawing/2014/main" id="{2A797A50-0B15-4A84-9E30-1AC1387CE972}"/>
              </a:ext>
            </a:extLst>
          </p:cNvPr>
          <p:cNvSpPr txBox="1"/>
          <p:nvPr/>
        </p:nvSpPr>
        <p:spPr>
          <a:xfrm>
            <a:off x="304801" y="6172201"/>
            <a:ext cx="1337739" cy="276999"/>
          </a:xfrm>
          <a:prstGeom prst="rect">
            <a:avLst/>
          </a:prstGeom>
          <a:noFill/>
        </p:spPr>
        <p:txBody>
          <a:bodyPr wrap="none" rtlCol="0">
            <a:spAutoFit/>
          </a:bodyPr>
          <a:lstStyle/>
          <a:p>
            <a:r>
              <a:rPr lang="en-US" sz="1200"/>
              <a:t>Source: SlideShare</a:t>
            </a:r>
            <a:endParaRPr lang="en-US" sz="1200" dirty="0"/>
          </a:p>
        </p:txBody>
      </p:sp>
      <p:sp>
        <p:nvSpPr>
          <p:cNvPr id="5" name="object 5">
            <a:extLst>
              <a:ext uri="{FF2B5EF4-FFF2-40B4-BE49-F238E27FC236}">
                <a16:creationId xmlns:a16="http://schemas.microsoft.com/office/drawing/2014/main" id="{8909C78D-F58C-412B-B93B-B532A011AC76}"/>
              </a:ext>
            </a:extLst>
          </p:cNvPr>
          <p:cNvSpPr txBox="1"/>
          <p:nvPr/>
        </p:nvSpPr>
        <p:spPr>
          <a:xfrm>
            <a:off x="406400" y="1631785"/>
            <a:ext cx="11176000" cy="3518634"/>
          </a:xfrm>
          <a:prstGeom prst="rect">
            <a:avLst/>
          </a:prstGeom>
        </p:spPr>
        <p:txBody>
          <a:bodyPr vert="horz" wrap="square" lIns="0" tIns="65193" rIns="0" bIns="0" rtlCol="0" anchor="ctr">
            <a:spAutoFit/>
          </a:bodyPr>
          <a:lstStyle/>
          <a:p>
            <a:pPr marL="397923" marR="3797205" indent="-380990">
              <a:lnSpc>
                <a:spcPct val="90000"/>
              </a:lnSpc>
              <a:spcBef>
                <a:spcPts val="513"/>
              </a:spcBef>
              <a:buFont typeface="Arial" panose="020B0604020202020204" pitchFamily="34" charset="0"/>
              <a:buChar char="•"/>
              <a:tabLst>
                <a:tab pos="321725" algn="l"/>
              </a:tabLst>
            </a:pPr>
            <a:r>
              <a:rPr lang="en-US" sz="2667" spc="-7" dirty="0">
                <a:latin typeface="Georgia" panose="02040502050405020303" pitchFamily="18" charset="0"/>
                <a:cs typeface="Calibri"/>
              </a:rPr>
              <a:t>The human brain can be considered  to be one of the best processors.  (Estimated to contain ~1011  neurons.)</a:t>
            </a:r>
          </a:p>
          <a:p>
            <a:pPr marL="397923" marR="3797205" indent="-380990">
              <a:lnSpc>
                <a:spcPct val="90000"/>
              </a:lnSpc>
              <a:spcBef>
                <a:spcPts val="513"/>
              </a:spcBef>
              <a:buFont typeface="Arial" panose="020B0604020202020204" pitchFamily="34" charset="0"/>
              <a:buChar char="•"/>
              <a:tabLst>
                <a:tab pos="321725" algn="l"/>
              </a:tabLst>
            </a:pPr>
            <a:r>
              <a:rPr lang="en-US" sz="2667" spc="-7" dirty="0">
                <a:latin typeface="Georgia" panose="02040502050405020303" pitchFamily="18" charset="0"/>
                <a:cs typeface="Calibri"/>
              </a:rPr>
              <a:t>Studies show that our brain can  process the equivalent of ~20Mb/sec just through the optical nerves</a:t>
            </a:r>
          </a:p>
          <a:p>
            <a:pPr marL="397923" marR="3797205" indent="-380990">
              <a:lnSpc>
                <a:spcPct val="90000"/>
              </a:lnSpc>
              <a:spcBef>
                <a:spcPts val="513"/>
              </a:spcBef>
              <a:buFont typeface="Arial" panose="020B0604020202020204" pitchFamily="34" charset="0"/>
              <a:buChar char="•"/>
              <a:tabLst>
                <a:tab pos="321725" algn="l"/>
              </a:tabLst>
            </a:pPr>
            <a:r>
              <a:rPr lang="en-US" sz="2667" spc="-7" dirty="0">
                <a:latin typeface="Georgia" panose="02040502050405020303" pitchFamily="18" charset="0"/>
                <a:cs typeface="Calibri"/>
              </a:rPr>
              <a:t>If we can copy this design, maybe we can solve the “hard for a computer – easy for humans” problems</a:t>
            </a:r>
          </a:p>
        </p:txBody>
      </p:sp>
      <p:sp>
        <p:nvSpPr>
          <p:cNvPr id="6" name="object 2">
            <a:extLst>
              <a:ext uri="{FF2B5EF4-FFF2-40B4-BE49-F238E27FC236}">
                <a16:creationId xmlns:a16="http://schemas.microsoft.com/office/drawing/2014/main" id="{CDC92752-607A-4439-A4C6-BFFF032EEC34}"/>
              </a:ext>
            </a:extLst>
          </p:cNvPr>
          <p:cNvSpPr/>
          <p:nvPr/>
        </p:nvSpPr>
        <p:spPr>
          <a:xfrm>
            <a:off x="8229600" y="990601"/>
            <a:ext cx="3352800" cy="2235199"/>
          </a:xfrm>
          <a:prstGeom prst="rect">
            <a:avLst/>
          </a:prstGeom>
          <a:blipFill>
            <a:blip r:embed="rId2" cstate="print"/>
            <a:stretch>
              <a:fillRect/>
            </a:stretch>
          </a:blipFill>
        </p:spPr>
        <p:txBody>
          <a:bodyPr wrap="square" lIns="0" tIns="0" rIns="0" bIns="0" rtlCol="0"/>
          <a:lstStyle/>
          <a:p>
            <a:endParaRPr sz="2400" dirty="0"/>
          </a:p>
        </p:txBody>
      </p:sp>
      <p:sp>
        <p:nvSpPr>
          <p:cNvPr id="9" name="TextBox 8">
            <a:extLst>
              <a:ext uri="{FF2B5EF4-FFF2-40B4-BE49-F238E27FC236}">
                <a16:creationId xmlns:a16="http://schemas.microsoft.com/office/drawing/2014/main" id="{BB50A017-1C73-41E0-A947-FF6301993B89}"/>
              </a:ext>
            </a:extLst>
          </p:cNvPr>
          <p:cNvSpPr txBox="1"/>
          <p:nvPr/>
        </p:nvSpPr>
        <p:spPr>
          <a:xfrm>
            <a:off x="9245600" y="4042599"/>
            <a:ext cx="2133600" cy="181588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a:latin typeface="Georgia" panose="02040502050405020303" pitchFamily="18" charset="0"/>
              </a:rPr>
              <a:t>Sentiment analysis</a:t>
            </a:r>
          </a:p>
          <a:p>
            <a:r>
              <a:rPr lang="en-US" sz="1600">
                <a:latin typeface="Georgia" panose="02040502050405020303" pitchFamily="18" charset="0"/>
              </a:rPr>
              <a:t>Reading emotions</a:t>
            </a:r>
          </a:p>
          <a:p>
            <a:r>
              <a:rPr lang="en-US" sz="1600">
                <a:latin typeface="Georgia" panose="02040502050405020303" pitchFamily="18" charset="0"/>
              </a:rPr>
              <a:t>Recognizing images</a:t>
            </a:r>
          </a:p>
          <a:p>
            <a:r>
              <a:rPr lang="en-US" sz="1600">
                <a:latin typeface="Georgia" panose="02040502050405020303" pitchFamily="18" charset="0"/>
              </a:rPr>
              <a:t>Speech recognition</a:t>
            </a:r>
          </a:p>
          <a:p>
            <a:r>
              <a:rPr lang="en-US" sz="1600">
                <a:latin typeface="Georgia" panose="02040502050405020303" pitchFamily="18" charset="0"/>
              </a:rPr>
              <a:t>Facial identification</a:t>
            </a:r>
          </a:p>
          <a:p>
            <a:r>
              <a:rPr lang="en-US" sz="1600">
                <a:latin typeface="Georgia" panose="02040502050405020303" pitchFamily="18" charset="0"/>
              </a:rPr>
              <a:t>Driving a vehicle</a:t>
            </a:r>
          </a:p>
          <a:p>
            <a:r>
              <a:rPr lang="en-US" sz="1600">
                <a:latin typeface="Georgia" panose="02040502050405020303" pitchFamily="18" charset="0"/>
              </a:rPr>
              <a:t>Disease diagnosis</a:t>
            </a:r>
            <a:endParaRPr lang="en-US" sz="1600" dirty="0">
              <a:latin typeface="Georgia" panose="02040502050405020303" pitchFamily="18" charset="0"/>
            </a:endParaRPr>
          </a:p>
        </p:txBody>
      </p:sp>
    </p:spTree>
    <p:extLst>
      <p:ext uri="{BB962C8B-B14F-4D97-AF65-F5344CB8AC3E}">
        <p14:creationId xmlns:p14="http://schemas.microsoft.com/office/powerpoint/2010/main" val="683141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latin typeface="Georgia" panose="02040502050405020303" pitchFamily="18" charset="0"/>
              </a:rPr>
              <a:t>Different types of activation functions</a:t>
            </a:r>
          </a:p>
        </p:txBody>
      </p:sp>
      <p:sp>
        <p:nvSpPr>
          <p:cNvPr id="4" name="TextBox 3">
            <a:extLst>
              <a:ext uri="{FF2B5EF4-FFF2-40B4-BE49-F238E27FC236}">
                <a16:creationId xmlns:a16="http://schemas.microsoft.com/office/drawing/2014/main" id="{2A797A50-0B15-4A84-9E30-1AC1387CE972}"/>
              </a:ext>
            </a:extLst>
          </p:cNvPr>
          <p:cNvSpPr txBox="1"/>
          <p:nvPr/>
        </p:nvSpPr>
        <p:spPr>
          <a:xfrm>
            <a:off x="1382713" y="5014913"/>
            <a:ext cx="9426575" cy="749300"/>
          </a:xfrm>
          <a:prstGeom prst="rect">
            <a:avLst/>
          </a:prstGeom>
          <a:noFill/>
        </p:spPr>
        <p:txBody>
          <a:bodyPr wrap="square" rtlCol="0" anchor="t">
            <a:normAutofit/>
          </a:bodyPr>
          <a:lstStyle/>
          <a:p>
            <a:pPr>
              <a:spcAft>
                <a:spcPts val="600"/>
              </a:spcAft>
            </a:pPr>
            <a:r>
              <a:rPr lang="en-US" sz="2800"/>
              <a:t>Source: SuperDataScience</a:t>
            </a:r>
          </a:p>
        </p:txBody>
      </p:sp>
      <p:sp>
        <p:nvSpPr>
          <p:cNvPr id="5" name="Content Placeholder 4">
            <a:extLst>
              <a:ext uri="{FF2B5EF4-FFF2-40B4-BE49-F238E27FC236}">
                <a16:creationId xmlns:a16="http://schemas.microsoft.com/office/drawing/2014/main" id="{6AEC3E91-2BEF-4559-A339-25A6B23B0046}"/>
              </a:ext>
            </a:extLst>
          </p:cNvPr>
          <p:cNvSpPr>
            <a:spLocks noGrp="1"/>
          </p:cNvSpPr>
          <p:nvPr>
            <p:ph idx="1"/>
          </p:nvPr>
        </p:nvSpPr>
        <p:spPr>
          <a:xfrm>
            <a:off x="1382713" y="2519363"/>
            <a:ext cx="9426575" cy="2414588"/>
          </a:xfrm>
        </p:spPr>
        <p:txBody>
          <a:bodyPr wrap="square" anchor="t">
            <a:normAutofit/>
          </a:bodyPr>
          <a:lstStyle/>
          <a:p>
            <a:r>
              <a:rPr lang="en-US" dirty="0">
                <a:latin typeface="Georgia" panose="02040502050405020303" pitchFamily="18" charset="0"/>
              </a:rPr>
              <a:t>Threshold Function/Step Function</a:t>
            </a:r>
          </a:p>
          <a:p>
            <a:r>
              <a:rPr lang="en-US" dirty="0">
                <a:latin typeface="Georgia" panose="02040502050405020303" pitchFamily="18" charset="0"/>
              </a:rPr>
              <a:t>Sigmoid</a:t>
            </a:r>
          </a:p>
          <a:p>
            <a:r>
              <a:rPr lang="en-US" dirty="0">
                <a:latin typeface="Georgia" panose="02040502050405020303" pitchFamily="18" charset="0"/>
              </a:rPr>
              <a:t>Rectifier</a:t>
            </a:r>
          </a:p>
          <a:p>
            <a:r>
              <a:rPr lang="en-US" dirty="0">
                <a:latin typeface="Georgia" panose="02040502050405020303" pitchFamily="18" charset="0"/>
              </a:rPr>
              <a:t>Hyperbolic Tangent(tanh)</a:t>
            </a:r>
          </a:p>
        </p:txBody>
      </p:sp>
    </p:spTree>
    <p:extLst>
      <p:ext uri="{BB962C8B-B14F-4D97-AF65-F5344CB8AC3E}">
        <p14:creationId xmlns:p14="http://schemas.microsoft.com/office/powerpoint/2010/main" val="1897878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latin typeface="Georgia" panose="02040502050405020303" pitchFamily="18" charset="0"/>
              </a:rPr>
              <a:t>Pooling or Sub Sampling</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643468" y="2638043"/>
            <a:ext cx="3363974" cy="3415623"/>
          </a:xfrm>
        </p:spPr>
        <p:txBody>
          <a:bodyPr>
            <a:normAutofit/>
          </a:bodyPr>
          <a:lstStyle/>
          <a:p>
            <a:r>
              <a:rPr lang="en-US" sz="2000">
                <a:latin typeface="Georgia" panose="02040502050405020303" pitchFamily="18" charset="0"/>
              </a:rPr>
              <a:t>Pooling (also called subsampling or downsampling) reduces the dimensionality of each feature map but retains the most important information</a:t>
            </a:r>
          </a:p>
          <a:p>
            <a:r>
              <a:rPr lang="en-US" sz="2000">
                <a:latin typeface="Georgia" panose="02040502050405020303" pitchFamily="18" charset="0"/>
              </a:rPr>
              <a:t>Pooling can be of different types: Max, Average, Sum etc.</a:t>
            </a:r>
          </a:p>
          <a:p>
            <a:pPr marL="0" indent="0">
              <a:buNone/>
            </a:pPr>
            <a:endParaRPr lang="en-US" sz="2000">
              <a:latin typeface="Georgia" panose="02040502050405020303" pitchFamily="18" charset="0"/>
            </a:endParaRPr>
          </a:p>
        </p:txBody>
      </p:sp>
      <p:pic>
        <p:nvPicPr>
          <p:cNvPr id="6" name="Picture 5">
            <a:extLst>
              <a:ext uri="{FF2B5EF4-FFF2-40B4-BE49-F238E27FC236}">
                <a16:creationId xmlns:a16="http://schemas.microsoft.com/office/drawing/2014/main" id="{D1B97260-179F-472F-8794-EF850D3D1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7763" y="684177"/>
            <a:ext cx="6250769" cy="5328778"/>
          </a:xfrm>
          <a:prstGeom prst="rect">
            <a:avLst/>
          </a:prstGeom>
        </p:spPr>
      </p:pic>
      <p:sp>
        <p:nvSpPr>
          <p:cNvPr id="8" name="TextBox 7">
            <a:extLst>
              <a:ext uri="{FF2B5EF4-FFF2-40B4-BE49-F238E27FC236}">
                <a16:creationId xmlns:a16="http://schemas.microsoft.com/office/drawing/2014/main" id="{9F05CAA2-3976-42C0-930E-4F969E32C3FC}"/>
              </a:ext>
            </a:extLst>
          </p:cNvPr>
          <p:cNvSpPr txBox="1"/>
          <p:nvPr/>
        </p:nvSpPr>
        <p:spPr>
          <a:xfrm>
            <a:off x="304800" y="6174134"/>
            <a:ext cx="5384800" cy="276999"/>
          </a:xfrm>
          <a:prstGeom prst="rect">
            <a:avLst/>
          </a:prstGeom>
          <a:noFill/>
        </p:spPr>
        <p:txBody>
          <a:bodyPr wrap="square" rtlCol="0">
            <a:spAutoFit/>
          </a:bodyPr>
          <a:lstStyle/>
          <a:p>
            <a:pPr>
              <a:spcAft>
                <a:spcPts val="600"/>
              </a:spcAft>
            </a:pPr>
            <a:r>
              <a:rPr lang="en-US" sz="1200" dirty="0"/>
              <a:t>Source: </a:t>
            </a:r>
            <a:r>
              <a:rPr lang="en-US" sz="1200" dirty="0">
                <a:hlinkClick r:id="rId3"/>
              </a:rPr>
              <a:t>https://ujjwalkarn.me/2016/08/11/intuitive-explanation-convnets/</a:t>
            </a:r>
            <a:r>
              <a:rPr lang="en-US" sz="1200" dirty="0"/>
              <a:t> </a:t>
            </a:r>
            <a:endParaRPr lang="en-US" sz="1200"/>
          </a:p>
        </p:txBody>
      </p:sp>
    </p:spTree>
    <p:extLst>
      <p:ext uri="{BB962C8B-B14F-4D97-AF65-F5344CB8AC3E}">
        <p14:creationId xmlns:p14="http://schemas.microsoft.com/office/powerpoint/2010/main" val="302144209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latin typeface="Georgia" panose="02040502050405020303" pitchFamily="18" charset="0"/>
              </a:rPr>
              <a:t>Classification (Fully Connected Layer)</a:t>
            </a:r>
          </a:p>
        </p:txBody>
      </p:sp>
      <p:sp>
        <p:nvSpPr>
          <p:cNvPr id="5" name="Content Placeholder 4">
            <a:extLst>
              <a:ext uri="{FF2B5EF4-FFF2-40B4-BE49-F238E27FC236}">
                <a16:creationId xmlns:a16="http://schemas.microsoft.com/office/drawing/2014/main" id="{93B011C0-4AB9-4507-889F-93BA9D28F620}"/>
              </a:ext>
            </a:extLst>
          </p:cNvPr>
          <p:cNvSpPr>
            <a:spLocks noGrp="1"/>
          </p:cNvSpPr>
          <p:nvPr>
            <p:ph idx="1"/>
          </p:nvPr>
        </p:nvSpPr>
        <p:spPr>
          <a:xfrm>
            <a:off x="1428750" y="1597390"/>
            <a:ext cx="9334500" cy="870305"/>
          </a:xfrm>
        </p:spPr>
        <p:txBody>
          <a:bodyPr>
            <a:normAutofit/>
          </a:bodyPr>
          <a:lstStyle/>
          <a:p>
            <a:pPr marL="0" indent="0" algn="ctr">
              <a:buNone/>
            </a:pPr>
            <a:r>
              <a:rPr lang="en-US" sz="1600">
                <a:latin typeface="Georgia" panose="02040502050405020303" pitchFamily="18" charset="0"/>
              </a:rPr>
              <a:t>The Fully Connected layer is a traditional Multi Layer Perceptron that uses a any(e.g. softmax) activation function in the output layer</a:t>
            </a:r>
          </a:p>
        </p:txBody>
      </p:sp>
      <p:pic>
        <p:nvPicPr>
          <p:cNvPr id="7" name="Picture 6">
            <a:extLst>
              <a:ext uri="{FF2B5EF4-FFF2-40B4-BE49-F238E27FC236}">
                <a16:creationId xmlns:a16="http://schemas.microsoft.com/office/drawing/2014/main" id="{D6B754BD-A3CD-4899-BE9A-4DA724642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951" y="2820128"/>
            <a:ext cx="8902098" cy="2804160"/>
          </a:xfrm>
          <a:prstGeom prst="rect">
            <a:avLst/>
          </a:prstGeom>
        </p:spPr>
      </p:pic>
      <p:sp>
        <p:nvSpPr>
          <p:cNvPr id="6" name="TextBox 5">
            <a:extLst>
              <a:ext uri="{FF2B5EF4-FFF2-40B4-BE49-F238E27FC236}">
                <a16:creationId xmlns:a16="http://schemas.microsoft.com/office/drawing/2014/main" id="{78B20549-4AA7-4716-AD58-2FB29F3E7F9F}"/>
              </a:ext>
            </a:extLst>
          </p:cNvPr>
          <p:cNvSpPr txBox="1"/>
          <p:nvPr/>
        </p:nvSpPr>
        <p:spPr>
          <a:xfrm>
            <a:off x="304800" y="6174134"/>
            <a:ext cx="5384800" cy="276999"/>
          </a:xfrm>
          <a:prstGeom prst="rect">
            <a:avLst/>
          </a:prstGeom>
          <a:noFill/>
        </p:spPr>
        <p:txBody>
          <a:bodyPr wrap="square" rtlCol="0">
            <a:spAutoFit/>
          </a:bodyPr>
          <a:lstStyle/>
          <a:p>
            <a:pPr>
              <a:spcAft>
                <a:spcPts val="600"/>
              </a:spcAft>
            </a:pPr>
            <a:r>
              <a:rPr lang="en-US" sz="1200" dirty="0"/>
              <a:t>Source: </a:t>
            </a:r>
            <a:r>
              <a:rPr lang="en-US" sz="1200" dirty="0">
                <a:hlinkClick r:id="rId3"/>
              </a:rPr>
              <a:t>https://ujjwalkarn.me/2016/08/11/intuitive-explanation-convnets/</a:t>
            </a:r>
            <a:r>
              <a:rPr lang="en-US" sz="1200" dirty="0"/>
              <a:t> </a:t>
            </a:r>
            <a:endParaRPr lang="en-US" sz="1200"/>
          </a:p>
        </p:txBody>
      </p:sp>
    </p:spTree>
    <p:extLst>
      <p:ext uri="{BB962C8B-B14F-4D97-AF65-F5344CB8AC3E}">
        <p14:creationId xmlns:p14="http://schemas.microsoft.com/office/powerpoint/2010/main" val="4007171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406401" y="376091"/>
            <a:ext cx="10464799" cy="716109"/>
          </a:xfrm>
        </p:spPr>
        <p:txBody>
          <a:bodyPr>
            <a:normAutofit fontScale="90000"/>
          </a:bodyPr>
          <a:lstStyle/>
          <a:p>
            <a:pPr algn="l"/>
            <a:r>
              <a:rPr lang="en-US" sz="5333" dirty="0">
                <a:latin typeface="Georgia" panose="02040502050405020303" pitchFamily="18" charset="0"/>
              </a:rPr>
              <a:t>Convolutional Neural Network (CNN)</a:t>
            </a:r>
          </a:p>
        </p:txBody>
      </p:sp>
      <p:sp>
        <p:nvSpPr>
          <p:cNvPr id="4" name="TextBox 3">
            <a:extLst>
              <a:ext uri="{FF2B5EF4-FFF2-40B4-BE49-F238E27FC236}">
                <a16:creationId xmlns:a16="http://schemas.microsoft.com/office/drawing/2014/main" id="{2A797A50-0B15-4A84-9E30-1AC1387CE972}"/>
              </a:ext>
            </a:extLst>
          </p:cNvPr>
          <p:cNvSpPr txBox="1"/>
          <p:nvPr/>
        </p:nvSpPr>
        <p:spPr>
          <a:xfrm>
            <a:off x="304800" y="6112578"/>
            <a:ext cx="9583714" cy="276999"/>
          </a:xfrm>
          <a:prstGeom prst="rect">
            <a:avLst/>
          </a:prstGeom>
          <a:noFill/>
        </p:spPr>
        <p:txBody>
          <a:bodyPr wrap="none" rtlCol="0">
            <a:spAutoFit/>
          </a:bodyPr>
          <a:lstStyle/>
          <a:p>
            <a:r>
              <a:rPr lang="en-US" sz="1200" dirty="0"/>
              <a:t>Source: </a:t>
            </a:r>
            <a:r>
              <a:rPr lang="en-US" sz="1200" dirty="0">
                <a:hlinkClick r:id="rId2"/>
              </a:rPr>
              <a:t>https://towardsdatascience.com/understanding-how-convolutional-neural-network-cnn-perform-text-classification-with-word-d2ee64b9dd0b</a:t>
            </a:r>
            <a:r>
              <a:rPr lang="en-US" sz="1200" dirty="0"/>
              <a:t> </a:t>
            </a:r>
          </a:p>
        </p:txBody>
      </p:sp>
      <p:sp>
        <p:nvSpPr>
          <p:cNvPr id="3" name="TextBox 2">
            <a:extLst>
              <a:ext uri="{FF2B5EF4-FFF2-40B4-BE49-F238E27FC236}">
                <a16:creationId xmlns:a16="http://schemas.microsoft.com/office/drawing/2014/main" id="{03B08171-B56A-421C-8C36-B4DF64788E8B}"/>
              </a:ext>
            </a:extLst>
          </p:cNvPr>
          <p:cNvSpPr txBox="1"/>
          <p:nvPr/>
        </p:nvSpPr>
        <p:spPr>
          <a:xfrm>
            <a:off x="406400" y="1193800"/>
            <a:ext cx="2408032" cy="420564"/>
          </a:xfrm>
          <a:prstGeom prst="rect">
            <a:avLst/>
          </a:prstGeom>
          <a:noFill/>
        </p:spPr>
        <p:txBody>
          <a:bodyPr wrap="none" rtlCol="0">
            <a:spAutoFit/>
          </a:bodyPr>
          <a:lstStyle/>
          <a:p>
            <a:r>
              <a:rPr lang="en-US" sz="2133" dirty="0">
                <a:effectLst>
                  <a:outerShdw blurRad="38100" dist="38100" dir="2700000" algn="tl">
                    <a:srgbClr val="000000">
                      <a:alpha val="43137"/>
                    </a:srgbClr>
                  </a:outerShdw>
                </a:effectLst>
                <a:latin typeface="Georgia" panose="02040502050405020303" pitchFamily="18" charset="0"/>
              </a:rPr>
              <a:t>Text Classification</a:t>
            </a:r>
          </a:p>
        </p:txBody>
      </p:sp>
      <p:pic>
        <p:nvPicPr>
          <p:cNvPr id="7" name="Picture 6" descr="A close up of a map&#10;&#10;Description generated with high confidence">
            <a:extLst>
              <a:ext uri="{FF2B5EF4-FFF2-40B4-BE49-F238E27FC236}">
                <a16:creationId xmlns:a16="http://schemas.microsoft.com/office/drawing/2014/main" id="{460C8200-9711-4BB5-B498-796168791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45206"/>
            <a:ext cx="4456625" cy="4445049"/>
          </a:xfrm>
          <a:prstGeom prst="rect">
            <a:avLst/>
          </a:prstGeom>
        </p:spPr>
      </p:pic>
      <p:sp>
        <p:nvSpPr>
          <p:cNvPr id="8" name="Rectangle 7">
            <a:extLst>
              <a:ext uri="{FF2B5EF4-FFF2-40B4-BE49-F238E27FC236}">
                <a16:creationId xmlns:a16="http://schemas.microsoft.com/office/drawing/2014/main" id="{0C8D4E0B-9926-4A48-9420-9AC0BC86B153}"/>
              </a:ext>
            </a:extLst>
          </p:cNvPr>
          <p:cNvSpPr/>
          <p:nvPr/>
        </p:nvSpPr>
        <p:spPr>
          <a:xfrm>
            <a:off x="7315200" y="2224534"/>
            <a:ext cx="1365246" cy="338554"/>
          </a:xfrm>
          <a:prstGeom prst="rect">
            <a:avLst/>
          </a:prstGeom>
        </p:spPr>
        <p:txBody>
          <a:bodyPr wrap="none">
            <a:spAutoFit/>
          </a:bodyPr>
          <a:lstStyle/>
          <a:p>
            <a:r>
              <a:rPr lang="en-US" sz="1600" b="1" dirty="0"/>
              <a:t>#featuremaps</a:t>
            </a:r>
          </a:p>
        </p:txBody>
      </p:sp>
      <p:pic>
        <p:nvPicPr>
          <p:cNvPr id="10" name="Picture 9" descr="A screenshot of text&#10;&#10;Description generated with very high confidence">
            <a:extLst>
              <a:ext uri="{FF2B5EF4-FFF2-40B4-BE49-F238E27FC236}">
                <a16:creationId xmlns:a16="http://schemas.microsoft.com/office/drawing/2014/main" id="{92193410-B1EC-4C83-90FA-D12D9D8AF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077" y="2626354"/>
            <a:ext cx="4000487" cy="3478684"/>
          </a:xfrm>
          <a:prstGeom prst="rect">
            <a:avLst/>
          </a:prstGeom>
        </p:spPr>
      </p:pic>
    </p:spTree>
    <p:extLst>
      <p:ext uri="{BB962C8B-B14F-4D97-AF65-F5344CB8AC3E}">
        <p14:creationId xmlns:p14="http://schemas.microsoft.com/office/powerpoint/2010/main" val="2353091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Convolutional Neural Network (CNN)</a:t>
            </a:r>
          </a:p>
        </p:txBody>
      </p:sp>
      <p:pic>
        <p:nvPicPr>
          <p:cNvPr id="21" name="Picture 20">
            <a:extLst>
              <a:ext uri="{FF2B5EF4-FFF2-40B4-BE49-F238E27FC236}">
                <a16:creationId xmlns:a16="http://schemas.microsoft.com/office/drawing/2014/main" id="{A868C6F7-1D0E-4D33-8B36-E4179852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50309"/>
            <a:ext cx="10905066" cy="3844035"/>
          </a:xfrm>
          <a:prstGeom prst="rect">
            <a:avLst/>
          </a:prstGeom>
        </p:spPr>
      </p:pic>
      <p:sp>
        <p:nvSpPr>
          <p:cNvPr id="5" name="TextBox 4">
            <a:extLst>
              <a:ext uri="{FF2B5EF4-FFF2-40B4-BE49-F238E27FC236}">
                <a16:creationId xmlns:a16="http://schemas.microsoft.com/office/drawing/2014/main" id="{327A9042-E02E-4F13-A0F5-41FDFA24684D}"/>
              </a:ext>
            </a:extLst>
          </p:cNvPr>
          <p:cNvSpPr txBox="1"/>
          <p:nvPr/>
        </p:nvSpPr>
        <p:spPr>
          <a:xfrm>
            <a:off x="450374" y="1345487"/>
            <a:ext cx="2621230" cy="420564"/>
          </a:xfrm>
          <a:prstGeom prst="rect">
            <a:avLst/>
          </a:prstGeom>
          <a:noFill/>
        </p:spPr>
        <p:txBody>
          <a:bodyPr wrap="none" rtlCol="0">
            <a:spAutoFit/>
          </a:bodyPr>
          <a:lstStyle/>
          <a:p>
            <a:pPr>
              <a:spcAft>
                <a:spcPts val="600"/>
              </a:spcAft>
            </a:pPr>
            <a:r>
              <a:rPr lang="en-US" sz="2133">
                <a:effectLst>
                  <a:outerShdw blurRad="38100" dist="38100" dir="2700000" algn="tl">
                    <a:srgbClr val="000000">
                      <a:alpha val="43137"/>
                    </a:srgbClr>
                  </a:outerShdw>
                </a:effectLst>
                <a:latin typeface="Georgia" panose="02040502050405020303" pitchFamily="18" charset="0"/>
              </a:rPr>
              <a:t>Image</a:t>
            </a:r>
            <a:r>
              <a:rPr lang="en-US" sz="1867" i="1">
                <a:latin typeface="Georgia" panose="02040502050405020303" pitchFamily="18" charset="0"/>
              </a:rPr>
              <a:t> </a:t>
            </a:r>
            <a:r>
              <a:rPr lang="en-US" sz="2133">
                <a:effectLst>
                  <a:outerShdw blurRad="38100" dist="38100" dir="2700000" algn="tl">
                    <a:srgbClr val="000000">
                      <a:alpha val="43137"/>
                    </a:srgbClr>
                  </a:outerShdw>
                </a:effectLst>
                <a:latin typeface="Georgia" panose="02040502050405020303" pitchFamily="18" charset="0"/>
              </a:rPr>
              <a:t>Classification</a:t>
            </a:r>
          </a:p>
        </p:txBody>
      </p:sp>
      <p:sp>
        <p:nvSpPr>
          <p:cNvPr id="6" name="TextBox 5">
            <a:extLst>
              <a:ext uri="{FF2B5EF4-FFF2-40B4-BE49-F238E27FC236}">
                <a16:creationId xmlns:a16="http://schemas.microsoft.com/office/drawing/2014/main" id="{1C2C9064-0677-4D79-B664-124D8C8DDC97}"/>
              </a:ext>
            </a:extLst>
          </p:cNvPr>
          <p:cNvSpPr txBox="1"/>
          <p:nvPr/>
        </p:nvSpPr>
        <p:spPr>
          <a:xfrm>
            <a:off x="304800" y="6174134"/>
            <a:ext cx="5384800" cy="276999"/>
          </a:xfrm>
          <a:prstGeom prst="rect">
            <a:avLst/>
          </a:prstGeom>
          <a:noFill/>
        </p:spPr>
        <p:txBody>
          <a:bodyPr wrap="square" rtlCol="0">
            <a:spAutoFit/>
          </a:bodyPr>
          <a:lstStyle/>
          <a:p>
            <a:pPr>
              <a:spcAft>
                <a:spcPts val="600"/>
              </a:spcAft>
            </a:pPr>
            <a:r>
              <a:rPr lang="en-US" sz="1200"/>
              <a:t>Source: </a:t>
            </a:r>
            <a:r>
              <a:rPr lang="en-US" sz="1200">
                <a:hlinkClick r:id="rId3"/>
              </a:rPr>
              <a:t>https://ujjwalkarn.me/2016/08/11/intuitive-explanation-convnets/</a:t>
            </a:r>
            <a:r>
              <a:rPr lang="en-US" sz="1200"/>
              <a:t> </a:t>
            </a:r>
          </a:p>
        </p:txBody>
      </p:sp>
    </p:spTree>
    <p:extLst>
      <p:ext uri="{BB962C8B-B14F-4D97-AF65-F5344CB8AC3E}">
        <p14:creationId xmlns:p14="http://schemas.microsoft.com/office/powerpoint/2010/main" val="491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406401" y="376091"/>
            <a:ext cx="10464799" cy="716109"/>
          </a:xfrm>
        </p:spPr>
        <p:txBody>
          <a:bodyPr>
            <a:normAutofit fontScale="90000"/>
          </a:bodyPr>
          <a:lstStyle/>
          <a:p>
            <a:pPr algn="l"/>
            <a:r>
              <a:rPr lang="en-US" sz="5333" dirty="0">
                <a:latin typeface="Georgia" panose="02040502050405020303" pitchFamily="18" charset="0"/>
              </a:rPr>
              <a:t>Convolutional Neural Network (CNN)</a:t>
            </a:r>
          </a:p>
        </p:txBody>
      </p:sp>
      <p:sp>
        <p:nvSpPr>
          <p:cNvPr id="4" name="TextBox 3">
            <a:extLst>
              <a:ext uri="{FF2B5EF4-FFF2-40B4-BE49-F238E27FC236}">
                <a16:creationId xmlns:a16="http://schemas.microsoft.com/office/drawing/2014/main" id="{2A797A50-0B15-4A84-9E30-1AC1387CE972}"/>
              </a:ext>
            </a:extLst>
          </p:cNvPr>
          <p:cNvSpPr txBox="1"/>
          <p:nvPr/>
        </p:nvSpPr>
        <p:spPr>
          <a:xfrm>
            <a:off x="304801" y="6112578"/>
            <a:ext cx="3091359" cy="276999"/>
          </a:xfrm>
          <a:prstGeom prst="rect">
            <a:avLst/>
          </a:prstGeom>
          <a:noFill/>
        </p:spPr>
        <p:txBody>
          <a:bodyPr wrap="none" rtlCol="0">
            <a:spAutoFit/>
          </a:bodyPr>
          <a:lstStyle/>
          <a:p>
            <a:r>
              <a:rPr lang="en-US" sz="1200" dirty="0"/>
              <a:t>Source: </a:t>
            </a:r>
            <a:r>
              <a:rPr lang="en-US" sz="1200" dirty="0">
                <a:hlinkClick r:id="rId2"/>
              </a:rPr>
              <a:t>http://cs231n.github.io/classification/</a:t>
            </a:r>
            <a:r>
              <a:rPr lang="en-US" sz="1200" dirty="0"/>
              <a:t> </a:t>
            </a:r>
          </a:p>
        </p:txBody>
      </p:sp>
      <p:sp>
        <p:nvSpPr>
          <p:cNvPr id="5" name="TextBox 4">
            <a:extLst>
              <a:ext uri="{FF2B5EF4-FFF2-40B4-BE49-F238E27FC236}">
                <a16:creationId xmlns:a16="http://schemas.microsoft.com/office/drawing/2014/main" id="{327A9042-E02E-4F13-A0F5-41FDFA24684D}"/>
              </a:ext>
            </a:extLst>
          </p:cNvPr>
          <p:cNvSpPr txBox="1"/>
          <p:nvPr/>
        </p:nvSpPr>
        <p:spPr>
          <a:xfrm>
            <a:off x="450374" y="1345487"/>
            <a:ext cx="2621230" cy="420564"/>
          </a:xfrm>
          <a:prstGeom prst="rect">
            <a:avLst/>
          </a:prstGeom>
          <a:noFill/>
        </p:spPr>
        <p:txBody>
          <a:bodyPr wrap="none" rtlCol="0">
            <a:spAutoFit/>
          </a:bodyPr>
          <a:lstStyle/>
          <a:p>
            <a:r>
              <a:rPr lang="en-US" sz="2133" dirty="0">
                <a:effectLst>
                  <a:outerShdw blurRad="38100" dist="38100" dir="2700000" algn="tl">
                    <a:srgbClr val="000000">
                      <a:alpha val="43137"/>
                    </a:srgbClr>
                  </a:outerShdw>
                </a:effectLst>
                <a:latin typeface="Georgia" panose="02040502050405020303" pitchFamily="18" charset="0"/>
              </a:rPr>
              <a:t>Image</a:t>
            </a:r>
            <a:r>
              <a:rPr lang="en-US" sz="1867" i="1" dirty="0">
                <a:latin typeface="Georgia" panose="02040502050405020303" pitchFamily="18" charset="0"/>
              </a:rPr>
              <a:t> </a:t>
            </a:r>
            <a:r>
              <a:rPr lang="en-US" sz="2133" dirty="0">
                <a:effectLst>
                  <a:outerShdw blurRad="38100" dist="38100" dir="2700000" algn="tl">
                    <a:srgbClr val="000000">
                      <a:alpha val="43137"/>
                    </a:srgbClr>
                  </a:outerShdw>
                </a:effectLst>
                <a:latin typeface="Georgia" panose="02040502050405020303" pitchFamily="18" charset="0"/>
              </a:rPr>
              <a:t>Classification</a:t>
            </a:r>
          </a:p>
        </p:txBody>
      </p:sp>
      <p:pic>
        <p:nvPicPr>
          <p:cNvPr id="8" name="Picture 7">
            <a:extLst>
              <a:ext uri="{FF2B5EF4-FFF2-40B4-BE49-F238E27FC236}">
                <a16:creationId xmlns:a16="http://schemas.microsoft.com/office/drawing/2014/main" id="{7F9F2214-A9DF-44FB-83E8-FA9DE4E248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050179"/>
            <a:ext cx="4064653" cy="3579957"/>
          </a:xfrm>
          <a:prstGeom prst="rect">
            <a:avLst/>
          </a:prstGeom>
        </p:spPr>
      </p:pic>
      <p:pic>
        <p:nvPicPr>
          <p:cNvPr id="9" name="Picture 8" descr="A screenshot of a computer&#10;&#10;Description generated with high confidence">
            <a:extLst>
              <a:ext uri="{FF2B5EF4-FFF2-40B4-BE49-F238E27FC236}">
                <a16:creationId xmlns:a16="http://schemas.microsoft.com/office/drawing/2014/main" id="{4B658158-6BB6-4291-99D5-E73B17280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6170" y="2220470"/>
            <a:ext cx="6764417" cy="3239375"/>
          </a:xfrm>
          <a:prstGeom prst="rect">
            <a:avLst/>
          </a:prstGeom>
        </p:spPr>
      </p:pic>
    </p:spTree>
    <p:extLst>
      <p:ext uri="{BB962C8B-B14F-4D97-AF65-F5344CB8AC3E}">
        <p14:creationId xmlns:p14="http://schemas.microsoft.com/office/powerpoint/2010/main" val="1957470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406401" y="376091"/>
            <a:ext cx="10464799" cy="716109"/>
          </a:xfrm>
        </p:spPr>
        <p:txBody>
          <a:bodyPr>
            <a:normAutofit fontScale="90000"/>
          </a:bodyPr>
          <a:lstStyle/>
          <a:p>
            <a:pPr algn="l"/>
            <a:r>
              <a:rPr lang="en-US" sz="5333" dirty="0">
                <a:latin typeface="Georgia" panose="02040502050405020303" pitchFamily="18" charset="0"/>
              </a:rPr>
              <a:t>Convolutional Neural Network (CNN)</a:t>
            </a:r>
          </a:p>
        </p:txBody>
      </p:sp>
      <p:sp>
        <p:nvSpPr>
          <p:cNvPr id="4" name="TextBox 3">
            <a:extLst>
              <a:ext uri="{FF2B5EF4-FFF2-40B4-BE49-F238E27FC236}">
                <a16:creationId xmlns:a16="http://schemas.microsoft.com/office/drawing/2014/main" id="{2A797A50-0B15-4A84-9E30-1AC1387CE972}"/>
              </a:ext>
            </a:extLst>
          </p:cNvPr>
          <p:cNvSpPr txBox="1"/>
          <p:nvPr/>
        </p:nvSpPr>
        <p:spPr>
          <a:xfrm>
            <a:off x="304801" y="6112578"/>
            <a:ext cx="9411359" cy="276999"/>
          </a:xfrm>
          <a:prstGeom prst="rect">
            <a:avLst/>
          </a:prstGeom>
          <a:noFill/>
        </p:spPr>
        <p:txBody>
          <a:bodyPr wrap="none" rtlCol="0">
            <a:spAutoFit/>
          </a:bodyPr>
          <a:lstStyle/>
          <a:p>
            <a:r>
              <a:rPr lang="en-US" sz="1200" dirty="0"/>
              <a:t>Source: </a:t>
            </a:r>
            <a:r>
              <a:rPr lang="en-US" sz="1200" dirty="0">
                <a:hlinkClick r:id="rId2"/>
              </a:rPr>
              <a:t>https://becominghuman.ai/building-an-image-classifier-using-deep-learning-in-python-totally-from-a-beginners-perspective-be8dbaf22dd8</a:t>
            </a:r>
            <a:r>
              <a:rPr lang="en-US" sz="1200" dirty="0"/>
              <a:t> </a:t>
            </a:r>
          </a:p>
        </p:txBody>
      </p:sp>
      <p:sp>
        <p:nvSpPr>
          <p:cNvPr id="5" name="TextBox 4">
            <a:extLst>
              <a:ext uri="{FF2B5EF4-FFF2-40B4-BE49-F238E27FC236}">
                <a16:creationId xmlns:a16="http://schemas.microsoft.com/office/drawing/2014/main" id="{327A9042-E02E-4F13-A0F5-41FDFA24684D}"/>
              </a:ext>
            </a:extLst>
          </p:cNvPr>
          <p:cNvSpPr txBox="1"/>
          <p:nvPr/>
        </p:nvSpPr>
        <p:spPr>
          <a:xfrm>
            <a:off x="450374" y="1345487"/>
            <a:ext cx="2621230" cy="420564"/>
          </a:xfrm>
          <a:prstGeom prst="rect">
            <a:avLst/>
          </a:prstGeom>
          <a:noFill/>
        </p:spPr>
        <p:txBody>
          <a:bodyPr wrap="none" rtlCol="0">
            <a:spAutoFit/>
          </a:bodyPr>
          <a:lstStyle/>
          <a:p>
            <a:r>
              <a:rPr lang="en-US" sz="2133" dirty="0">
                <a:effectLst>
                  <a:outerShdw blurRad="38100" dist="38100" dir="2700000" algn="tl">
                    <a:srgbClr val="000000">
                      <a:alpha val="43137"/>
                    </a:srgbClr>
                  </a:outerShdw>
                </a:effectLst>
                <a:latin typeface="Georgia" panose="02040502050405020303" pitchFamily="18" charset="0"/>
              </a:rPr>
              <a:t>Image</a:t>
            </a:r>
            <a:r>
              <a:rPr lang="en-US" sz="1867" i="1" dirty="0">
                <a:latin typeface="Georgia" panose="02040502050405020303" pitchFamily="18" charset="0"/>
              </a:rPr>
              <a:t> </a:t>
            </a:r>
            <a:r>
              <a:rPr lang="en-US" sz="2133" dirty="0">
                <a:effectLst>
                  <a:outerShdw blurRad="38100" dist="38100" dir="2700000" algn="tl">
                    <a:srgbClr val="000000">
                      <a:alpha val="43137"/>
                    </a:srgbClr>
                  </a:outerShdw>
                </a:effectLst>
                <a:latin typeface="Georgia" panose="02040502050405020303" pitchFamily="18" charset="0"/>
              </a:rPr>
              <a:t>Classification</a:t>
            </a:r>
          </a:p>
        </p:txBody>
      </p:sp>
      <p:pic>
        <p:nvPicPr>
          <p:cNvPr id="6" name="Picture 5">
            <a:extLst>
              <a:ext uri="{FF2B5EF4-FFF2-40B4-BE49-F238E27FC236}">
                <a16:creationId xmlns:a16="http://schemas.microsoft.com/office/drawing/2014/main" id="{758198CC-C6BE-4368-B887-A1544E65B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800" y="1905000"/>
            <a:ext cx="7112000" cy="3998977"/>
          </a:xfrm>
          <a:prstGeom prst="rect">
            <a:avLst/>
          </a:prstGeom>
        </p:spPr>
      </p:pic>
    </p:spTree>
    <p:extLst>
      <p:ext uri="{BB962C8B-B14F-4D97-AF65-F5344CB8AC3E}">
        <p14:creationId xmlns:p14="http://schemas.microsoft.com/office/powerpoint/2010/main" val="2604134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A6EB-55A4-440A-9B86-33699EEF9185}"/>
              </a:ext>
            </a:extLst>
          </p:cNvPr>
          <p:cNvSpPr>
            <a:spLocks noGrp="1"/>
          </p:cNvSpPr>
          <p:nvPr>
            <p:ph type="title"/>
          </p:nvPr>
        </p:nvSpPr>
        <p:spPr/>
        <p:txBody>
          <a:bodyPr/>
          <a:lstStyle/>
          <a:p>
            <a:r>
              <a:rPr lang="en-US" dirty="0"/>
              <a:t>Applications of CNN</a:t>
            </a:r>
          </a:p>
        </p:txBody>
      </p:sp>
      <p:sp>
        <p:nvSpPr>
          <p:cNvPr id="3" name="Content Placeholder 2">
            <a:extLst>
              <a:ext uri="{FF2B5EF4-FFF2-40B4-BE49-F238E27FC236}">
                <a16:creationId xmlns:a16="http://schemas.microsoft.com/office/drawing/2014/main" id="{8F9D954C-36CD-490B-B14A-89B184D1221A}"/>
              </a:ext>
            </a:extLst>
          </p:cNvPr>
          <p:cNvSpPr>
            <a:spLocks noGrp="1"/>
          </p:cNvSpPr>
          <p:nvPr>
            <p:ph idx="1"/>
          </p:nvPr>
        </p:nvSpPr>
        <p:spPr/>
        <p:txBody>
          <a:bodyPr/>
          <a:lstStyle/>
          <a:p>
            <a:r>
              <a:rPr lang="en-US" dirty="0"/>
              <a:t>Facial Recognition</a:t>
            </a:r>
          </a:p>
          <a:p>
            <a:r>
              <a:rPr lang="en-US" dirty="0"/>
              <a:t>Image classifications</a:t>
            </a:r>
          </a:p>
          <a:p>
            <a:r>
              <a:rPr lang="en-US" dirty="0"/>
              <a:t>Analyzing Documents</a:t>
            </a:r>
          </a:p>
          <a:p>
            <a:r>
              <a:rPr lang="en-US" dirty="0"/>
              <a:t>Many Other Interesting Fields</a:t>
            </a:r>
          </a:p>
        </p:txBody>
      </p:sp>
    </p:spTree>
    <p:extLst>
      <p:ext uri="{BB962C8B-B14F-4D97-AF65-F5344CB8AC3E}">
        <p14:creationId xmlns:p14="http://schemas.microsoft.com/office/powerpoint/2010/main" val="3115386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8CCC-62E4-4495-81D1-9F3EF201796A}"/>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0EA8B5B8-DD95-40DB-81FD-63D203DAD9CB}"/>
              </a:ext>
            </a:extLst>
          </p:cNvPr>
          <p:cNvSpPr>
            <a:spLocks noGrp="1"/>
          </p:cNvSpPr>
          <p:nvPr>
            <p:ph idx="1"/>
          </p:nvPr>
        </p:nvSpPr>
        <p:spPr/>
        <p:txBody>
          <a:bodyPr/>
          <a:lstStyle/>
          <a:p>
            <a:r>
              <a:rPr lang="en-US" dirty="0">
                <a:hlinkClick r:id="rId2"/>
              </a:rPr>
              <a:t>https://towardsdatascience.com/applied-deep-learning-part-3-autoencoders-1c083af4d798</a:t>
            </a:r>
            <a:endParaRPr lang="en-US" dirty="0"/>
          </a:p>
          <a:p>
            <a:r>
              <a:rPr lang="en-US" dirty="0">
                <a:latin typeface="Georgia" panose="02040502050405020303" pitchFamily="18" charset="0"/>
                <a:hlinkClick r:id="rId3"/>
              </a:rPr>
              <a:t>http://www.wildml.com/2015/12/implementing-a-cnn-for-text-classification-in-tensorflow/</a:t>
            </a:r>
            <a:endParaRPr lang="en-US" dirty="0">
              <a:latin typeface="Georgia" panose="02040502050405020303" pitchFamily="18" charset="0"/>
            </a:endParaRPr>
          </a:p>
          <a:p>
            <a:r>
              <a:rPr lang="en-US" dirty="0">
                <a:latin typeface="Georgia" panose="02040502050405020303" pitchFamily="18" charset="0"/>
                <a:hlinkClick r:id="rId4"/>
              </a:rPr>
              <a:t>https://towardsdatascience.com/a-walkthrough-of-convolutional-neural-network-7f474f91d7bd</a:t>
            </a:r>
            <a:endParaRPr lang="en-US" dirty="0">
              <a:latin typeface="Georgia" panose="02040502050405020303" pitchFamily="18" charset="0"/>
            </a:endParaRPr>
          </a:p>
          <a:p>
            <a:pPr marL="0" indent="0">
              <a:buNone/>
            </a:pPr>
            <a:endParaRPr lang="en-US" dirty="0"/>
          </a:p>
        </p:txBody>
      </p:sp>
    </p:spTree>
    <p:extLst>
      <p:ext uri="{BB962C8B-B14F-4D97-AF65-F5344CB8AC3E}">
        <p14:creationId xmlns:p14="http://schemas.microsoft.com/office/powerpoint/2010/main" val="289257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B30693-74CB-4A03-89D8-D68491B41A7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Artificial Neural Network</a:t>
            </a:r>
          </a:p>
        </p:txBody>
      </p:sp>
      <p:sp>
        <p:nvSpPr>
          <p:cNvPr id="4" name="TextBox 3">
            <a:extLst>
              <a:ext uri="{FF2B5EF4-FFF2-40B4-BE49-F238E27FC236}">
                <a16:creationId xmlns:a16="http://schemas.microsoft.com/office/drawing/2014/main" id="{2A797A50-0B15-4A84-9E30-1AC1387CE972}"/>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rgbClr val="FFC25B"/>
                </a:solidFill>
                <a:latin typeface="+mn-lt"/>
                <a:ea typeface="+mn-ea"/>
                <a:cs typeface="+mn-cs"/>
              </a:rPr>
              <a:t>Source: SuperDataScience</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5EDF8FE-BF55-43B1-B9D1-D1FFCB0A0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755463"/>
            <a:ext cx="11496821" cy="3506532"/>
          </a:xfrm>
          <a:prstGeom prst="rect">
            <a:avLst/>
          </a:prstGeom>
        </p:spPr>
      </p:pic>
    </p:spTree>
    <p:extLst>
      <p:ext uri="{BB962C8B-B14F-4D97-AF65-F5344CB8AC3E}">
        <p14:creationId xmlns:p14="http://schemas.microsoft.com/office/powerpoint/2010/main" val="25382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188C9-EC9F-4B2E-8594-3C7CB792E23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ANN</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CC4DAC3-6758-461D-A78F-EF08E50902BC}"/>
              </a:ext>
            </a:extLst>
          </p:cNvPr>
          <p:cNvPicPr>
            <a:picLocks noGrp="1" noChangeAspect="1"/>
          </p:cNvPicPr>
          <p:nvPr>
            <p:ph idx="1"/>
          </p:nvPr>
        </p:nvPicPr>
        <p:blipFill rotWithShape="1">
          <a:blip r:embed="rId2"/>
          <a:srcRect r="2419" b="-2"/>
          <a:stretch/>
        </p:blipFill>
        <p:spPr>
          <a:xfrm>
            <a:off x="976251" y="942538"/>
            <a:ext cx="7163222" cy="4808332"/>
          </a:xfrm>
          <a:prstGeom prst="rect">
            <a:avLst/>
          </a:prstGeom>
          <a:effectLst/>
        </p:spPr>
      </p:pic>
    </p:spTree>
    <p:extLst>
      <p:ext uri="{BB962C8B-B14F-4D97-AF65-F5344CB8AC3E}">
        <p14:creationId xmlns:p14="http://schemas.microsoft.com/office/powerpoint/2010/main" val="195114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1A7A1-F516-4005-AC25-5E79498AFBA1}"/>
              </a:ext>
            </a:extLst>
          </p:cNvPr>
          <p:cNvSpPr>
            <a:spLocks noGrp="1"/>
          </p:cNvSpPr>
          <p:nvPr>
            <p:ph type="title"/>
          </p:nvPr>
        </p:nvSpPr>
        <p:spPr>
          <a:xfrm>
            <a:off x="1288064" y="1284731"/>
            <a:ext cx="9637776" cy="1333066"/>
          </a:xfrm>
        </p:spPr>
        <p:txBody>
          <a:bodyPr>
            <a:normAutofit/>
          </a:bodyPr>
          <a:lstStyle/>
          <a:p>
            <a:r>
              <a:rPr lang="en-US" dirty="0"/>
              <a:t>Weights and Bias in ANN</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7022A4-B091-4041-9032-809812FD1BD1}"/>
              </a:ext>
            </a:extLst>
          </p:cNvPr>
          <p:cNvSpPr>
            <a:spLocks noGrp="1"/>
          </p:cNvSpPr>
          <p:nvPr>
            <p:ph idx="1"/>
          </p:nvPr>
        </p:nvSpPr>
        <p:spPr>
          <a:xfrm>
            <a:off x="1288064" y="2853879"/>
            <a:ext cx="9637776" cy="2714771"/>
          </a:xfrm>
        </p:spPr>
        <p:txBody>
          <a:bodyPr>
            <a:normAutofit/>
          </a:bodyPr>
          <a:lstStyle/>
          <a:p>
            <a:pPr>
              <a:buFont typeface="Wingdings" panose="05000000000000000000" pitchFamily="2" charset="2"/>
              <a:buChar char="§"/>
            </a:pPr>
            <a:r>
              <a:rPr lang="en-US" sz="1700" dirty="0"/>
              <a:t>For Neural network:</a:t>
            </a:r>
          </a:p>
          <a:p>
            <a:pPr marL="0" indent="0">
              <a:buNone/>
            </a:pPr>
            <a:r>
              <a:rPr lang="en-US" sz="1700" dirty="0"/>
              <a:t>	output  =  sum (weights * inputs) + bias</a:t>
            </a:r>
          </a:p>
          <a:p>
            <a:pPr marL="0" indent="0">
              <a:buNone/>
            </a:pPr>
            <a:r>
              <a:rPr lang="en-US" sz="1700" dirty="0"/>
              <a:t>The weight shows the effectiveness of a particular input. More the weight of input, more it will have impact on network</a:t>
            </a:r>
          </a:p>
          <a:p>
            <a:pPr marL="0" indent="0">
              <a:buNone/>
            </a:pPr>
            <a:endParaRPr lang="en-US" sz="1700" dirty="0"/>
          </a:p>
          <a:p>
            <a:pPr marL="0" indent="0">
              <a:buNone/>
            </a:pPr>
            <a:r>
              <a:rPr lang="en-US" sz="1700" dirty="0"/>
              <a:t>Bias is like the intercept added in a linear equation. It is an additional parameter in the Neural Network which is used to adjust the output along with the weighted sum of the inputs to the neuron. Therefore Bias is a constant which helps the model in a way that it can fit best for the given data</a:t>
            </a:r>
          </a:p>
        </p:txBody>
      </p:sp>
    </p:spTree>
    <p:extLst>
      <p:ext uri="{BB962C8B-B14F-4D97-AF65-F5344CB8AC3E}">
        <p14:creationId xmlns:p14="http://schemas.microsoft.com/office/powerpoint/2010/main" val="394610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1DFCD6-FFE3-45B0-B831-8E7E18609CE7}"/>
              </a:ext>
            </a:extLst>
          </p:cNvPr>
          <p:cNvSpPr>
            <a:spLocks noGrp="1"/>
          </p:cNvSpPr>
          <p:nvPr>
            <p:ph type="title"/>
          </p:nvPr>
        </p:nvSpPr>
        <p:spPr>
          <a:xfrm>
            <a:off x="1072055" y="1019503"/>
            <a:ext cx="3147848" cy="2065283"/>
          </a:xfrm>
        </p:spPr>
        <p:txBody>
          <a:bodyPr vert="horz" lIns="91440" tIns="45720" rIns="91440" bIns="45720" rtlCol="0" anchor="b">
            <a:normAutofit/>
          </a:bodyPr>
          <a:lstStyle/>
          <a:p>
            <a:r>
              <a:rPr lang="en-US" sz="4000" kern="1200">
                <a:solidFill>
                  <a:srgbClr val="FFFFFF"/>
                </a:solidFill>
                <a:latin typeface="+mj-lt"/>
                <a:ea typeface="+mj-ea"/>
                <a:cs typeface="+mj-cs"/>
              </a:rPr>
              <a:t>Weights and Bias in ANN</a:t>
            </a:r>
          </a:p>
        </p:txBody>
      </p:sp>
      <p:cxnSp>
        <p:nvCxnSpPr>
          <p:cNvPr id="139" name="Straight Connector 138">
            <a:extLst>
              <a:ext uri="{FF2B5EF4-FFF2-40B4-BE49-F238E27FC236}">
                <a16:creationId xmlns:a16="http://schemas.microsoft.com/office/drawing/2014/main" id="{E8FC89CA-47F1-4934-B283-0E52680A1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84973E4-BC6C-42E4-85B6-35C19B05528C}"/>
              </a:ext>
            </a:extLst>
          </p:cNvPr>
          <p:cNvSpPr/>
          <p:nvPr/>
        </p:nvSpPr>
        <p:spPr>
          <a:xfrm>
            <a:off x="643467" y="3247283"/>
            <a:ext cx="3717518" cy="222860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rgbClr val="FFFFFF"/>
                </a:solidFill>
              </a:rPr>
              <a:t>In this figure :   </a:t>
            </a:r>
          </a:p>
          <a:p>
            <a:pPr>
              <a:lnSpc>
                <a:spcPct val="90000"/>
              </a:lnSpc>
              <a:spcAft>
                <a:spcPts val="600"/>
              </a:spcAft>
            </a:pPr>
            <a:r>
              <a:rPr lang="en-US" dirty="0">
                <a:solidFill>
                  <a:srgbClr val="FFFFFF"/>
                </a:solidFill>
              </a:rPr>
              <a:t>	y = mx + c</a:t>
            </a:r>
          </a:p>
          <a:p>
            <a:pPr>
              <a:lnSpc>
                <a:spcPct val="90000"/>
              </a:lnSpc>
              <a:spcAft>
                <a:spcPts val="600"/>
              </a:spcAft>
            </a:pPr>
            <a:r>
              <a:rPr lang="en-US" dirty="0">
                <a:solidFill>
                  <a:srgbClr val="FFFFFF"/>
                </a:solidFill>
              </a:rPr>
              <a:t>Where   m  =  weight  and  c  =  bias</a:t>
            </a:r>
          </a:p>
        </p:txBody>
      </p:sp>
      <p:pic>
        <p:nvPicPr>
          <p:cNvPr id="2052" name="Picture 4">
            <a:extLst>
              <a:ext uri="{FF2B5EF4-FFF2-40B4-BE49-F238E27FC236}">
                <a16:creationId xmlns:a16="http://schemas.microsoft.com/office/drawing/2014/main" id="{C02122FA-FAC3-4578-8419-30DAE9141A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16539" y="1636091"/>
            <a:ext cx="6331994" cy="36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979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3184</Words>
  <Application>Microsoft Office PowerPoint</Application>
  <PresentationFormat>Widescreen</PresentationFormat>
  <Paragraphs>816</Paragraphs>
  <Slides>58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Narrow</vt:lpstr>
      <vt:lpstr>Calibri</vt:lpstr>
      <vt:lpstr>Calibri Light</vt:lpstr>
      <vt:lpstr>Courier New</vt:lpstr>
      <vt:lpstr>Georgia</vt:lpstr>
      <vt:lpstr>Times New Roman</vt:lpstr>
      <vt:lpstr>Wingdings</vt:lpstr>
      <vt:lpstr>Office Theme</vt:lpstr>
      <vt:lpstr>Artificial Neural Network</vt:lpstr>
      <vt:lpstr>Biological Inspirations</vt:lpstr>
      <vt:lpstr>What is a Neuron?</vt:lpstr>
      <vt:lpstr>What is a Neural Network?</vt:lpstr>
      <vt:lpstr>Why Neural Networks?</vt:lpstr>
      <vt:lpstr>Artificial Neural Network</vt:lpstr>
      <vt:lpstr>ANN</vt:lpstr>
      <vt:lpstr>Weights and Bias in ANN</vt:lpstr>
      <vt:lpstr>Weights and Bias in ANN</vt:lpstr>
      <vt:lpstr>Different types of ANN</vt:lpstr>
      <vt:lpstr>Feedforward NN</vt:lpstr>
      <vt:lpstr>Types of FNN</vt:lpstr>
      <vt:lpstr>Feed forward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z(l) = W(l-1)a(l-1) + b(l-1)</vt:lpstr>
      <vt:lpstr>PowerPoint Presentation</vt:lpstr>
      <vt:lpstr>PowerPoint Presentation</vt:lpstr>
      <vt:lpstr>PowerPoint Presentation</vt:lpstr>
      <vt:lpstr>PowerPoint Presentation</vt:lpstr>
      <vt:lpstr>Forward Propagation</vt:lpstr>
      <vt:lpstr>Forward Propagation</vt:lpstr>
      <vt:lpstr>Forward Propagation</vt:lpstr>
      <vt:lpstr>Forward Propagation</vt:lpstr>
      <vt:lpstr>Forward Propagation</vt:lpstr>
      <vt:lpstr>Forward Propagation</vt:lpstr>
      <vt:lpstr>Forward Propagation</vt:lpstr>
      <vt:lpstr>Forward Propagation</vt:lpstr>
      <vt:lpstr>z(2) = W(1)x + b(1)</vt:lpstr>
      <vt:lpstr>Types of Feed Forward Networks</vt:lpstr>
      <vt:lpstr>Autoencoders</vt:lpstr>
      <vt:lpstr>Autoencoder</vt:lpstr>
      <vt:lpstr>Autoencoder</vt:lpstr>
      <vt:lpstr>Autoencoder architecture </vt:lpstr>
      <vt:lpstr>Applications of Autoencoders</vt:lpstr>
      <vt:lpstr>Types of Feed Forward Networks</vt:lpstr>
      <vt:lpstr>Convolutional Neural Network (CNN)</vt:lpstr>
      <vt:lpstr>Convolutional Neural Network (CNN)</vt:lpstr>
      <vt:lpstr>Convolution</vt:lpstr>
      <vt:lpstr>Non Linearity</vt:lpstr>
      <vt:lpstr>What is activation function</vt:lpstr>
      <vt:lpstr>Why activation function</vt:lpstr>
      <vt:lpstr>Activation function</vt:lpstr>
      <vt:lpstr>Different types of activation functions</vt:lpstr>
      <vt:lpstr>Pooling or Sub Sampling</vt:lpstr>
      <vt:lpstr>Classification (Fully Connected Layer)</vt:lpstr>
      <vt:lpstr>Convolutional Neural Network (CNN)</vt:lpstr>
      <vt:lpstr>Convolutional Neural Network (CNN)</vt:lpstr>
      <vt:lpstr>Convolutional Neural Network (CNN)</vt:lpstr>
      <vt:lpstr>Convolutional Neural Network (CNN)</vt:lpstr>
      <vt:lpstr>Applications of CNN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dc:title>
  <dc:creator>syed shah</dc:creator>
  <cp:lastModifiedBy>syed shah</cp:lastModifiedBy>
  <cp:revision>2</cp:revision>
  <dcterms:created xsi:type="dcterms:W3CDTF">2020-04-14T07:03:14Z</dcterms:created>
  <dcterms:modified xsi:type="dcterms:W3CDTF">2020-04-14T07:50:46Z</dcterms:modified>
</cp:coreProperties>
</file>